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0" r:id="rId2"/>
    <p:sldMasterId id="2147483924" r:id="rId3"/>
    <p:sldMasterId id="2147483972" r:id="rId4"/>
  </p:sldMasterIdLst>
  <p:notesMasterIdLst>
    <p:notesMasterId r:id="rId22"/>
  </p:notesMasterIdLst>
  <p:sldIdLst>
    <p:sldId id="613" r:id="rId5"/>
    <p:sldId id="540" r:id="rId6"/>
    <p:sldId id="481" r:id="rId7"/>
    <p:sldId id="410" r:id="rId8"/>
    <p:sldId id="495" r:id="rId9"/>
    <p:sldId id="607" r:id="rId10"/>
    <p:sldId id="611" r:id="rId11"/>
    <p:sldId id="612" r:id="rId12"/>
    <p:sldId id="496" r:id="rId13"/>
    <p:sldId id="323" r:id="rId14"/>
    <p:sldId id="497" r:id="rId15"/>
    <p:sldId id="608" r:id="rId16"/>
    <p:sldId id="610" r:id="rId17"/>
    <p:sldId id="328" r:id="rId18"/>
    <p:sldId id="498" r:id="rId19"/>
    <p:sldId id="547" r:id="rId20"/>
    <p:sldId id="541" r:id="rId2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33"/>
    <a:srgbClr val="FFFFCC"/>
    <a:srgbClr val="FFF0E1"/>
    <a:srgbClr val="FFCCFF"/>
    <a:srgbClr val="CCFFCC"/>
    <a:srgbClr val="CC99FF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13" autoAdjust="0"/>
    <p:restoredTop sz="94679" autoAdjust="0"/>
  </p:normalViewPr>
  <p:slideViewPr>
    <p:cSldViewPr>
      <p:cViewPr>
        <p:scale>
          <a:sx n="60" d="100"/>
          <a:sy n="60" d="100"/>
        </p:scale>
        <p:origin x="-3090" y="-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Percentage Collected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triangle"/>
            <c:size val="9"/>
            <c:spPr>
              <a:solidFill>
                <a:srgbClr val="CCECFF"/>
              </a:solidFill>
              <a:ln w="12700">
                <a:solidFill>
                  <a:srgbClr val="0000FF"/>
                </a:solidFill>
              </a:ln>
            </c:spPr>
          </c:marker>
          <c:cat>
            <c:numRef>
              <c:f>Sheet1!$B$30:$M$30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Sheet1!$B$31:$M$31</c:f>
              <c:numCache>
                <c:formatCode>0.0%</c:formatCode>
                <c:ptCount val="12"/>
                <c:pt idx="0">
                  <c:v>0.80899218898837877</c:v>
                </c:pt>
                <c:pt idx="1">
                  <c:v>0.7399508691774499</c:v>
                </c:pt>
                <c:pt idx="2">
                  <c:v>0.75178011733504779</c:v>
                </c:pt>
                <c:pt idx="3">
                  <c:v>0.70434359411120573</c:v>
                </c:pt>
                <c:pt idx="4">
                  <c:v>0.73855190788551128</c:v>
                </c:pt>
                <c:pt idx="5">
                  <c:v>0.74116480591095535</c:v>
                </c:pt>
                <c:pt idx="6">
                  <c:v>0.66065076680856027</c:v>
                </c:pt>
                <c:pt idx="7">
                  <c:v>0.63133659221649063</c:v>
                </c:pt>
                <c:pt idx="8">
                  <c:v>0.62035414496660746</c:v>
                </c:pt>
                <c:pt idx="9">
                  <c:v>0.53994371075990477</c:v>
                </c:pt>
                <c:pt idx="10">
                  <c:v>0.53125318303738156</c:v>
                </c:pt>
                <c:pt idx="11">
                  <c:v>0.38243822304030717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88608"/>
        <c:axId val="196392448"/>
      </c:lineChart>
      <c:catAx>
        <c:axId val="1935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392448"/>
        <c:crosses val="autoZero"/>
        <c:auto val="1"/>
        <c:lblAlgn val="ctr"/>
        <c:lblOffset val="100"/>
        <c:noMultiLvlLbl val="0"/>
      </c:catAx>
      <c:valAx>
        <c:axId val="1963924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9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76221435623297"/>
          <c:y val="0.44770076783925206"/>
          <c:w val="0.1628646234147296"/>
          <c:h val="0.3337650370058083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Detox Billed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9"/>
            <c:spPr>
              <a:solidFill>
                <a:srgbClr val="9999FF"/>
              </a:solidFill>
              <a:ln w="12700">
                <a:solidFill>
                  <a:srgbClr val="7030A0"/>
                </a:solidFill>
              </a:ln>
            </c:spPr>
          </c:marker>
          <c:cat>
            <c:numRef>
              <c:f>Sheet1!$B$4:$M$4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Sheet1!$B$5:$M$5</c:f>
              <c:numCache>
                <c:formatCode>_(* #,##0_);_(* \(#,##0\);_(* "-"??_);_(@_)</c:formatCode>
                <c:ptCount val="12"/>
                <c:pt idx="0">
                  <c:v>52490</c:v>
                </c:pt>
                <c:pt idx="1">
                  <c:v>63911</c:v>
                </c:pt>
                <c:pt idx="2">
                  <c:v>62215</c:v>
                </c:pt>
                <c:pt idx="3">
                  <c:v>73971</c:v>
                </c:pt>
                <c:pt idx="4">
                  <c:v>64181</c:v>
                </c:pt>
                <c:pt idx="5">
                  <c:v>73626</c:v>
                </c:pt>
                <c:pt idx="6">
                  <c:v>68596</c:v>
                </c:pt>
                <c:pt idx="7">
                  <c:v>74054</c:v>
                </c:pt>
                <c:pt idx="8">
                  <c:v>81605</c:v>
                </c:pt>
                <c:pt idx="9">
                  <c:v>64666</c:v>
                </c:pt>
                <c:pt idx="10">
                  <c:v>117812</c:v>
                </c:pt>
                <c:pt idx="11">
                  <c:v>101049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Detox Collected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CCFFCC"/>
              </a:solidFill>
              <a:ln w="12700">
                <a:solidFill>
                  <a:srgbClr val="00B050"/>
                </a:solidFill>
              </a:ln>
            </c:spPr>
          </c:marker>
          <c:cat>
            <c:numRef>
              <c:f>Sheet1!$B$4:$M$4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Sheet1!$B$6:$M$6</c:f>
              <c:numCache>
                <c:formatCode>_(* #,##0_);_(* \(#,##0\);_(* "-"??_);_(@_)</c:formatCode>
                <c:ptCount val="12"/>
                <c:pt idx="0">
                  <c:v>42464</c:v>
                </c:pt>
                <c:pt idx="1">
                  <c:v>47291</c:v>
                </c:pt>
                <c:pt idx="2">
                  <c:v>46772</c:v>
                </c:pt>
                <c:pt idx="3">
                  <c:v>52101</c:v>
                </c:pt>
                <c:pt idx="4">
                  <c:v>47401</c:v>
                </c:pt>
                <c:pt idx="5">
                  <c:v>54569</c:v>
                </c:pt>
                <c:pt idx="6">
                  <c:v>45318</c:v>
                </c:pt>
                <c:pt idx="7">
                  <c:v>46753</c:v>
                </c:pt>
                <c:pt idx="8">
                  <c:v>50624</c:v>
                </c:pt>
                <c:pt idx="9">
                  <c:v>34916</c:v>
                </c:pt>
                <c:pt idx="10">
                  <c:v>62588</c:v>
                </c:pt>
                <c:pt idx="11">
                  <c:v>38645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7920"/>
        <c:axId val="197139840"/>
      </c:lineChart>
      <c:catAx>
        <c:axId val="1971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139840"/>
        <c:crosses val="autoZero"/>
        <c:auto val="1"/>
        <c:lblAlgn val="ctr"/>
        <c:lblOffset val="100"/>
        <c:noMultiLvlLbl val="0"/>
      </c:catAx>
      <c:valAx>
        <c:axId val="1971398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97137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85333287286457615"/>
          <c:y val="0.26795563664298061"/>
          <c:w val="0.13789519731086247"/>
          <c:h val="0.36652775110428271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3240-A864-46FA-8B8A-C6C48C65D941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AD55-D833-452B-818F-F3552D72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3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9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6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6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5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7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3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57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2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4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7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4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2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14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0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55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3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6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4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1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27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63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25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8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3E4-27DF-45FF-93B4-DD06F670DD8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655B-8DBF-4AE6-9114-4D6FA937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3E4-27DF-45FF-93B4-DD06F670D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655B-8DBF-4AE6-9114-4D6FA9378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47800"/>
          </a:xfrm>
        </p:spPr>
        <p:txBody>
          <a:bodyPr anchor="t" anchorCtr="0">
            <a:noAutofit/>
          </a:bodyPr>
          <a:lstStyle/>
          <a:p>
            <a:r>
              <a:rPr lang="en-US" sz="4300" b="1" dirty="0" smtClean="0">
                <a:solidFill>
                  <a:srgbClr val="0000FF"/>
                </a:solidFill>
              </a:rPr>
              <a:t>Introduction to Human Service Finance for Minnesota County Directors</a:t>
            </a:r>
            <a:endParaRPr lang="en-US" sz="43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5334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Presented </a:t>
            </a:r>
            <a:r>
              <a:rPr lang="en-US" sz="2400" dirty="0" smtClean="0">
                <a:solidFill>
                  <a:srgbClr val="0000FF"/>
                </a:solidFill>
              </a:rPr>
              <a:t>by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36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by Tom Henderson and John Sellen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8310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Brown County   </a:t>
            </a:r>
            <a:r>
              <a:rPr lang="en-US" dirty="0" smtClean="0">
                <a:solidFill>
                  <a:prstClr val="black"/>
                </a:solidFill>
              </a:rPr>
              <a:t>                                    </a:t>
            </a:r>
            <a:r>
              <a:rPr lang="en-US" dirty="0">
                <a:solidFill>
                  <a:prstClr val="black"/>
                </a:solidFill>
              </a:rPr>
              <a:t>Hennepin </a:t>
            </a:r>
            <a:r>
              <a:rPr lang="en-US" dirty="0" smtClean="0">
                <a:solidFill>
                  <a:prstClr val="black"/>
                </a:solidFill>
              </a:rPr>
              <a:t>County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617" y="6044625"/>
            <a:ext cx="30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 6-Video Series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95" y="3820099"/>
            <a:ext cx="2433810" cy="22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At Anoka RTC counties pay: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No fee for the 1</a:t>
            </a:r>
            <a:r>
              <a:rPr lang="en-US" sz="3500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 30 days of a placement.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From 30 to 60 days, counties are charged 20%.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After 60 days, counties pay 50% of the charges (if client is ready for discharge). 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971550" lvl="1" indent="-51435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1550" lvl="1" indent="-514350">
              <a:buNone/>
            </a:pPr>
            <a:r>
              <a:rPr lang="en-US" sz="2500" i="1" dirty="0" smtClean="0">
                <a:solidFill>
                  <a:schemeClr val="tx2">
                    <a:lumMod val="50000"/>
                  </a:schemeClr>
                </a:solidFill>
              </a:rPr>
              <a:t>Anoka RTC’s per diem is currently $1,020 so charges range from $204/day or $510/day depending on how long a client has been there.</a:t>
            </a:r>
          </a:p>
          <a:p>
            <a:pPr marL="971550" lvl="1" indent="-51435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For persons committed to the Minnesota Security Hospital (MSH) and MN Sex Offender Program (MSOP) counties pay 10% of the cost of care for any individual civilly committed prior to July 31, 2011.  Starting August 1, 2011 counties pay 25% of the cost of care for any individual civilly committed. </a:t>
            </a:r>
            <a:r>
              <a:rPr lang="en-US" b="1" dirty="0" smtClean="0">
                <a:solidFill>
                  <a:srgbClr val="FF0000"/>
                </a:solidFill>
              </a:rPr>
              <a:t>  </a:t>
            </a:r>
          </a:p>
          <a:p>
            <a:pPr marL="971550" lvl="1" indent="-51435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1550" lvl="1" indent="-514350">
              <a:buNone/>
            </a:pPr>
            <a:r>
              <a:rPr lang="en-US" sz="2500" i="1" dirty="0" smtClean="0">
                <a:solidFill>
                  <a:schemeClr val="tx2">
                    <a:lumMod val="50000"/>
                  </a:schemeClr>
                </a:solidFill>
              </a:rPr>
              <a:t>The per diem cost of these programs are MSH $553 and MSOP $326.   Our cost for these programs are MSH $55.3/day and MSOP $81.50/day (25% rate).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Counties do not pay for persons committed to CBHH’s. 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For persons on a </a:t>
            </a:r>
            <a:r>
              <a:rPr lang="en-US" sz="3800" b="1" u="sng" dirty="0" smtClean="0">
                <a:solidFill>
                  <a:schemeClr val="tx2">
                    <a:lumMod val="50000"/>
                  </a:schemeClr>
                </a:solidFill>
              </a:rPr>
              <a:t>hold order</a:t>
            </a:r>
            <a:r>
              <a:rPr lang="en-US" sz="38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the funding structure is different but simpler.  Counties pay 100% of the cost of care regardless of the placement facility.  In the case of holds, counties do pay for the cost of care at a CBHH.  </a:t>
            </a:r>
          </a:p>
          <a:p>
            <a:pPr lvl="1">
              <a:buNone/>
            </a:pPr>
            <a:r>
              <a:rPr lang="en-US" sz="3000" i="1" dirty="0" smtClean="0">
                <a:solidFill>
                  <a:schemeClr val="tx2">
                    <a:lumMod val="50000"/>
                  </a:schemeClr>
                </a:solidFill>
              </a:rPr>
              <a:t>The CBHH per diem is currently $1,153.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State Facility MH Treatment Costs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5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Developmental Disabilities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500" b="1" dirty="0" smtClean="0"/>
              <a:t>Expenditures</a:t>
            </a:r>
            <a:endParaRPr lang="en-US" sz="3500" b="1" dirty="0"/>
          </a:p>
          <a:p>
            <a:pPr lvl="0"/>
            <a:r>
              <a:rPr lang="en-US" dirty="0"/>
              <a:t>Case Management  </a:t>
            </a:r>
          </a:p>
          <a:p>
            <a:r>
              <a:rPr lang="en-US" dirty="0"/>
              <a:t>MnCHOICES Assessments</a:t>
            </a:r>
          </a:p>
          <a:p>
            <a:pPr lvl="0"/>
            <a:r>
              <a:rPr lang="en-US" dirty="0" smtClean="0"/>
              <a:t>Administration</a:t>
            </a:r>
            <a:endParaRPr lang="en-US" dirty="0"/>
          </a:p>
          <a:p>
            <a:pPr lvl="0"/>
            <a:r>
              <a:rPr lang="en-US" dirty="0"/>
              <a:t>SILS </a:t>
            </a:r>
            <a:r>
              <a:rPr lang="en-US" dirty="0" smtClean="0"/>
              <a:t>(Semi-Independent Living Services)</a:t>
            </a:r>
            <a:endParaRPr lang="en-US" dirty="0"/>
          </a:p>
          <a:p>
            <a:pPr lvl="0"/>
            <a:r>
              <a:rPr lang="en-US" dirty="0" smtClean="0"/>
              <a:t>DD Waiver (</a:t>
            </a:r>
            <a:r>
              <a:rPr lang="en-US" dirty="0"/>
              <a:t>MR-RC 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Day Habilitation</a:t>
            </a:r>
          </a:p>
          <a:p>
            <a:pPr lvl="0"/>
            <a:r>
              <a:rPr lang="en-US" dirty="0"/>
              <a:t>Extended Employment</a:t>
            </a:r>
          </a:p>
          <a:p>
            <a:pPr lvl="0"/>
            <a:r>
              <a:rPr lang="en-US" dirty="0"/>
              <a:t>Respite Costs</a:t>
            </a:r>
          </a:p>
          <a:p>
            <a:pPr lvl="0"/>
            <a:r>
              <a:rPr lang="en-US" dirty="0"/>
              <a:t>Legal Services  (Guardianship)</a:t>
            </a:r>
          </a:p>
          <a:p>
            <a:pPr lvl="0"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Revenue</a:t>
            </a:r>
          </a:p>
          <a:p>
            <a:r>
              <a:rPr lang="en-US" dirty="0"/>
              <a:t>MA Waiver Case Management Dollars</a:t>
            </a:r>
          </a:p>
          <a:p>
            <a:pPr lvl="0"/>
            <a:r>
              <a:rPr lang="en-US" dirty="0" smtClean="0"/>
              <a:t>Vulnerable Adult &amp; Developmental Disability VADD-TCM</a:t>
            </a:r>
            <a:endParaRPr lang="en-US" dirty="0"/>
          </a:p>
          <a:p>
            <a:r>
              <a:rPr lang="en-US" dirty="0" smtClean="0"/>
              <a:t>MnCHOICES </a:t>
            </a:r>
            <a:r>
              <a:rPr lang="en-US" dirty="0"/>
              <a:t>Revenue (through the SSTS Random Moments)</a:t>
            </a:r>
          </a:p>
          <a:p>
            <a:r>
              <a:rPr lang="en-US" dirty="0" smtClean="0"/>
              <a:t>SILS </a:t>
            </a:r>
            <a:r>
              <a:rPr lang="en-US" dirty="0"/>
              <a:t>(Semi-Independent Living Services</a:t>
            </a:r>
            <a:r>
              <a:rPr lang="en-US" dirty="0" smtClean="0"/>
              <a:t>) Grant</a:t>
            </a:r>
            <a:endParaRPr lang="en-US" dirty="0"/>
          </a:p>
          <a:p>
            <a:r>
              <a:rPr lang="en-US" dirty="0"/>
              <a:t>Family Support Grant</a:t>
            </a:r>
          </a:p>
          <a:p>
            <a:pPr lvl="0"/>
            <a:r>
              <a:rPr lang="en-US" dirty="0" smtClean="0"/>
              <a:t>Consumer </a:t>
            </a:r>
            <a:r>
              <a:rPr lang="en-US" dirty="0"/>
              <a:t>Support Grant</a:t>
            </a:r>
          </a:p>
          <a:p>
            <a:pPr lvl="0"/>
            <a:r>
              <a:rPr lang="en-US" dirty="0"/>
              <a:t>Waiver Pool Management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Finance Components</a:t>
            </a:r>
            <a:endParaRPr lang="en-US" b="1" dirty="0"/>
          </a:p>
        </p:txBody>
      </p:sp>
      <p:pic>
        <p:nvPicPr>
          <p:cNvPr id="11" name="Picture 3" descr="C:\Documents and Settings\bmeyer\Local Settings\Temporary Internet Files\Content.IE5\269H71YB\MP90042277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66" y="1502951"/>
            <a:ext cx="19812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6207" r="2398" b="32184"/>
          <a:stretch/>
        </p:blipFill>
        <p:spPr>
          <a:xfrm>
            <a:off x="1362795" y="1185041"/>
            <a:ext cx="6562005" cy="56729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DD Waiver – Summary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 rot="20450813" flipV="1">
            <a:off x="7803570" y="3266885"/>
            <a:ext cx="928259" cy="3466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5747" r="2398" b="20689"/>
          <a:stretch/>
        </p:blipFill>
        <p:spPr>
          <a:xfrm>
            <a:off x="1752600" y="1115963"/>
            <a:ext cx="5562600" cy="57420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DD Waiver – Budget Allocation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0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8153400" cy="62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971800" y="2895600"/>
            <a:ext cx="6934200" cy="990600"/>
          </a:xfrm>
          <a:prstGeom prst="rect">
            <a:avLst/>
          </a:prstGeom>
          <a:solidFill>
            <a:srgbClr val="FFCC99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MA Waiver CM Time Tracking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33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dirty="0"/>
              <a:t>Adult Services </a:t>
            </a:r>
            <a:r>
              <a:rPr lang="en-US" sz="2800" b="1" dirty="0" smtClean="0"/>
              <a:t>(including Elderly</a:t>
            </a:r>
            <a:r>
              <a:rPr lang="en-US" sz="2800" b="1" dirty="0"/>
              <a:t>)</a:t>
            </a:r>
            <a:endParaRPr lang="en-US" sz="2800" dirty="0"/>
          </a:p>
          <a:p>
            <a:endParaRPr lang="en-US" sz="36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b="1" dirty="0" smtClean="0"/>
              <a:t>Expenditures</a:t>
            </a:r>
            <a:endParaRPr lang="en-US" sz="3500" b="1" dirty="0"/>
          </a:p>
          <a:p>
            <a:pPr lvl="0"/>
            <a:r>
              <a:rPr lang="en-US" dirty="0"/>
              <a:t>Case Management</a:t>
            </a:r>
          </a:p>
          <a:p>
            <a:pPr lvl="0"/>
            <a:r>
              <a:rPr lang="en-US" dirty="0"/>
              <a:t>Administration</a:t>
            </a:r>
          </a:p>
          <a:p>
            <a:pPr lvl="0"/>
            <a:r>
              <a:rPr lang="en-US" dirty="0" smtClean="0"/>
              <a:t>MA Waivers (Elderly, CADI </a:t>
            </a:r>
            <a:r>
              <a:rPr lang="en-US" dirty="0"/>
              <a:t>and </a:t>
            </a:r>
            <a:r>
              <a:rPr lang="en-US" dirty="0" smtClean="0"/>
              <a:t>Brain Injury)</a:t>
            </a:r>
            <a:endParaRPr lang="en-US" dirty="0"/>
          </a:p>
          <a:p>
            <a:pPr lvl="0"/>
            <a:r>
              <a:rPr lang="en-US" dirty="0" smtClean="0"/>
              <a:t>MnCHOICES Assessments</a:t>
            </a:r>
            <a:endParaRPr lang="en-US" dirty="0"/>
          </a:p>
          <a:p>
            <a:pPr lvl="0"/>
            <a:r>
              <a:rPr lang="en-US" dirty="0"/>
              <a:t>Extended Employment</a:t>
            </a:r>
          </a:p>
          <a:p>
            <a:pPr lvl="0"/>
            <a:r>
              <a:rPr lang="en-US" dirty="0"/>
              <a:t>Legal Services (Guardianship)</a:t>
            </a:r>
          </a:p>
          <a:p>
            <a:pPr lvl="0"/>
            <a:r>
              <a:rPr lang="en-US" dirty="0"/>
              <a:t>Adult Foster Care</a:t>
            </a:r>
          </a:p>
          <a:p>
            <a:pPr lvl="0"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Revenue</a:t>
            </a:r>
          </a:p>
          <a:p>
            <a:pPr lvl="0"/>
            <a:r>
              <a:rPr lang="en-US" dirty="0" smtClean="0"/>
              <a:t>Vulnerable Adult &amp; Developmental Disability VADD-TCM *</a:t>
            </a:r>
            <a:endParaRPr lang="en-US" dirty="0"/>
          </a:p>
          <a:p>
            <a:r>
              <a:rPr lang="en-US" dirty="0"/>
              <a:t>VCA (Vulnerable Children and Adults Act including Title XX) *</a:t>
            </a:r>
          </a:p>
          <a:p>
            <a:pPr lvl="0"/>
            <a:r>
              <a:rPr lang="en-US" dirty="0" smtClean="0"/>
              <a:t>MA Waivers </a:t>
            </a:r>
            <a:r>
              <a:rPr lang="en-US" dirty="0"/>
              <a:t>(Elderly, CADI and Brain Injury) </a:t>
            </a:r>
            <a:r>
              <a:rPr lang="en-US" dirty="0" smtClean="0"/>
              <a:t>*</a:t>
            </a:r>
            <a:endParaRPr lang="en-US" dirty="0"/>
          </a:p>
          <a:p>
            <a:r>
              <a:rPr lang="en-US" dirty="0"/>
              <a:t>MnCHOICES Revenue (through the SSTS Random Moments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RSC (Relocation Service Coordination)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Finance 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0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B3F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E5EB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47800"/>
          </a:xfrm>
        </p:spPr>
        <p:txBody>
          <a:bodyPr anchor="t" anchorCtr="0">
            <a:noAutofit/>
          </a:bodyPr>
          <a:lstStyle/>
          <a:p>
            <a:r>
              <a:rPr lang="en-US" sz="4300" b="1" dirty="0" smtClean="0">
                <a:solidFill>
                  <a:srgbClr val="0000FF"/>
                </a:solidFill>
              </a:rPr>
              <a:t>Introduction to Human Service Finance for Minnesota County Directors</a:t>
            </a:r>
            <a:endParaRPr lang="en-US" sz="4300" b="1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57400" y="2209800"/>
            <a:ext cx="7086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Welcome, Overview, &amp; Basic Concepts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Cash Assistance &amp;  Health Care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Social Services Fiscal Elements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Children’s Social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Adult Social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</a:rPr>
              <a:t>Budgeting &amp; Conclusion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6019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End of Video 5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End of Video 5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939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47800"/>
          </a:xfrm>
        </p:spPr>
        <p:txBody>
          <a:bodyPr anchor="t" anchorCtr="0">
            <a:noAutofit/>
          </a:bodyPr>
          <a:lstStyle/>
          <a:p>
            <a:r>
              <a:rPr lang="en-US" sz="4300" b="1" dirty="0" smtClean="0">
                <a:solidFill>
                  <a:srgbClr val="0000FF"/>
                </a:solidFill>
              </a:rPr>
              <a:t>Introduction to Human Service Finance for Minnesota County Directors</a:t>
            </a:r>
            <a:endParaRPr lang="en-US" sz="4300" b="1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22098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Welcome, Overview, &amp; Basic Concepts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Cash Assistance &amp;  Health Care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Social Services Fiscal Elements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Children’s Social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>
                <a:solidFill>
                  <a:prstClr val="black"/>
                </a:solidFill>
              </a:rPr>
              <a:t>Adult Social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</a:rPr>
              <a:t>Budgeting &amp; Conclusion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617" y="6044625"/>
            <a:ext cx="30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 6-Video Series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47800"/>
          </a:xfrm>
        </p:spPr>
        <p:txBody>
          <a:bodyPr anchor="t" anchorCtr="0">
            <a:noAutofit/>
          </a:bodyPr>
          <a:lstStyle/>
          <a:p>
            <a:r>
              <a:rPr lang="en-US" sz="4300" b="1" dirty="0" smtClean="0">
                <a:solidFill>
                  <a:srgbClr val="0000FF"/>
                </a:solidFill>
              </a:rPr>
              <a:t>Introduction to Human Service Finance for Minnesota County Directors</a:t>
            </a:r>
            <a:endParaRPr lang="en-US" sz="4300" b="1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362200"/>
            <a:ext cx="8229600" cy="35353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7200" b="1" dirty="0" smtClean="0">
                <a:solidFill>
                  <a:prstClr val="black"/>
                </a:solidFill>
              </a:rPr>
              <a:t>5. Adult </a:t>
            </a:r>
            <a:r>
              <a:rPr lang="en-US" sz="7200" b="1" dirty="0">
                <a:solidFill>
                  <a:prstClr val="black"/>
                </a:solidFill>
              </a:rPr>
              <a:t>Social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8617" y="6044625"/>
            <a:ext cx="30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 6-Video Series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Adult Social Services include Adult Protection, Elderly Services, and Adult Mental Health.</a:t>
            </a:r>
          </a:p>
          <a:p>
            <a:r>
              <a:rPr lang="en-US" dirty="0" smtClean="0"/>
              <a:t>We cover Chemical Dependency and Developmental Disabilities here, even though a portion of the clients are children.</a:t>
            </a:r>
          </a:p>
          <a:p>
            <a:r>
              <a:rPr lang="en-US" dirty="0" smtClean="0"/>
              <a:t>We cover Children’s Mental Health in segment 3 on Children’s Social Services, even though some counties organize it with Adult Mental Health.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Adult Social Services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5C333F-6614-4B81-BC00-B3A933950F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Chemical Dependency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500" b="1" dirty="0" smtClean="0"/>
              <a:t>Expenditures</a:t>
            </a:r>
            <a:endParaRPr lang="en-US" sz="3500" b="1" dirty="0"/>
          </a:p>
          <a:p>
            <a:pPr lvl="0"/>
            <a:r>
              <a:rPr lang="en-US" dirty="0"/>
              <a:t>Staff</a:t>
            </a:r>
          </a:p>
          <a:p>
            <a:pPr lvl="0"/>
            <a:r>
              <a:rPr lang="en-US" dirty="0"/>
              <a:t>Administration</a:t>
            </a:r>
          </a:p>
          <a:p>
            <a:r>
              <a:rPr lang="en-US" dirty="0"/>
              <a:t>Detoxification </a:t>
            </a:r>
            <a:r>
              <a:rPr lang="en-US" b="1" dirty="0"/>
              <a:t>	</a:t>
            </a:r>
          </a:p>
          <a:p>
            <a:pPr lvl="0"/>
            <a:r>
              <a:rPr lang="en-US" dirty="0" smtClean="0"/>
              <a:t>CCDTF (Consolidated Chemical Dependency Treatment Fund) Treatment Costs </a:t>
            </a:r>
            <a:endParaRPr lang="en-US" dirty="0"/>
          </a:p>
          <a:p>
            <a:pPr lvl="0"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Revenue</a:t>
            </a:r>
          </a:p>
          <a:p>
            <a:pPr lvl="0"/>
            <a:r>
              <a:rPr lang="en-US" dirty="0"/>
              <a:t>CCDTF Treatment Allocation</a:t>
            </a:r>
          </a:p>
          <a:p>
            <a:r>
              <a:rPr lang="en-US" dirty="0"/>
              <a:t>CCDTF Administrative Dollars </a:t>
            </a:r>
          </a:p>
          <a:p>
            <a:pPr lvl="0"/>
            <a:r>
              <a:rPr lang="en-US" dirty="0" smtClean="0"/>
              <a:t>CCDTF County </a:t>
            </a:r>
            <a:r>
              <a:rPr lang="en-US" dirty="0"/>
              <a:t>Match (22.95%)</a:t>
            </a:r>
          </a:p>
          <a:p>
            <a:pPr lvl="0"/>
            <a:r>
              <a:rPr lang="en-US" dirty="0" smtClean="0"/>
              <a:t>Detoxification </a:t>
            </a:r>
            <a:r>
              <a:rPr lang="en-US" dirty="0"/>
              <a:t>Fees and Insurance</a:t>
            </a:r>
          </a:p>
          <a:p>
            <a:pPr lvl="0"/>
            <a:r>
              <a:rPr lang="en-US" dirty="0" smtClean="0"/>
              <a:t>MA and MCO </a:t>
            </a:r>
            <a:r>
              <a:rPr lang="en-US" dirty="0"/>
              <a:t>reimbursement for Rule 25 </a:t>
            </a:r>
            <a:r>
              <a:rPr lang="en-US" dirty="0" smtClean="0"/>
              <a:t>Assessments</a:t>
            </a:r>
          </a:p>
          <a:p>
            <a:r>
              <a:rPr lang="en-US" dirty="0"/>
              <a:t>VCA (Vulnerable Children and Adults Act including Title XX) *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Finance 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6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2267" b="54929"/>
          <a:stretch/>
        </p:blipFill>
        <p:spPr>
          <a:xfrm>
            <a:off x="685799" y="1143000"/>
            <a:ext cx="8464033" cy="5257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5867400" y="6096000"/>
            <a:ext cx="1383792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4724400"/>
            <a:ext cx="2819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5477470"/>
            <a:ext cx="1981200" cy="92333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CCDTF County Share so far year-to-date (4 months)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855208" y="4953000"/>
            <a:ext cx="1383792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3503474"/>
            <a:ext cx="1981200" cy="1754326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Portion of CCDTF Treatment funds paid out so far year-to-date</a:t>
            </a:r>
          </a:p>
          <a:p>
            <a:pPr algn="ctr"/>
            <a:r>
              <a:rPr lang="en-US" dirty="0" smtClean="0"/>
              <a:t>(in this case,</a:t>
            </a:r>
          </a:p>
          <a:p>
            <a:pPr algn="ctr"/>
            <a:r>
              <a:rPr lang="en-US" dirty="0" smtClean="0"/>
              <a:t>in 4 months)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Consolidated </a:t>
            </a:r>
            <a:r>
              <a:rPr lang="en-US" b="1" dirty="0" smtClean="0"/>
              <a:t>Chemical Dependency </a:t>
            </a:r>
            <a:r>
              <a:rPr lang="en-US" b="1" dirty="0"/>
              <a:t>Treatment </a:t>
            </a:r>
            <a:r>
              <a:rPr lang="en-US" b="1" dirty="0" smtClean="0"/>
              <a:t>Fund (CCDTF)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1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20298" r="8019" b="12777"/>
          <a:stretch/>
        </p:blipFill>
        <p:spPr>
          <a:xfrm>
            <a:off x="1905000" y="1219199"/>
            <a:ext cx="5257800" cy="55428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solidFill>
                  <a:prstClr val="black"/>
                </a:solidFill>
              </a:rPr>
              <a:t>Detox Collections – Brown County Example</a:t>
            </a:r>
            <a:endParaRPr lang="en-US" sz="3800" b="1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6229225" y="6381002"/>
            <a:ext cx="1002792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6236208" y="5943600"/>
            <a:ext cx="1002792" cy="3810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93607"/>
              </p:ext>
            </p:extLst>
          </p:nvPr>
        </p:nvGraphicFramePr>
        <p:xfrm>
          <a:off x="152399" y="4267200"/>
          <a:ext cx="8915401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17266"/>
              </p:ext>
            </p:extLst>
          </p:nvPr>
        </p:nvGraphicFramePr>
        <p:xfrm>
          <a:off x="0" y="1143000"/>
          <a:ext cx="868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solidFill>
                  <a:prstClr val="black"/>
                </a:solidFill>
              </a:rPr>
              <a:t>Detox Collections – </a:t>
            </a:r>
            <a:r>
              <a:rPr lang="en-US" sz="4000" b="1" dirty="0">
                <a:solidFill>
                  <a:prstClr val="black"/>
                </a:solidFill>
              </a:rPr>
              <a:t>Graph of Previous Slide</a:t>
            </a:r>
            <a:endParaRPr lang="en-US" sz="3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3F-6614-4B81-BC00-B3A933950F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Adult Mental Health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500" b="1" dirty="0" smtClean="0"/>
              <a:t>Expenditures</a:t>
            </a:r>
            <a:endParaRPr lang="en-US" sz="3500" b="1" dirty="0"/>
          </a:p>
          <a:p>
            <a:pPr lvl="0"/>
            <a:r>
              <a:rPr lang="en-US" dirty="0"/>
              <a:t>Case Management Social Work</a:t>
            </a:r>
          </a:p>
          <a:p>
            <a:pPr lvl="0"/>
            <a:r>
              <a:rPr lang="en-US" dirty="0"/>
              <a:t>Pre-commitment Costs</a:t>
            </a:r>
          </a:p>
          <a:p>
            <a:pPr lvl="0"/>
            <a:r>
              <a:rPr lang="en-US" dirty="0"/>
              <a:t>Counseling/Assessment/Testing</a:t>
            </a:r>
          </a:p>
          <a:p>
            <a:pPr lvl="0"/>
            <a:r>
              <a:rPr lang="en-US" dirty="0"/>
              <a:t>Acute Care Costs</a:t>
            </a:r>
          </a:p>
          <a:p>
            <a:pPr lvl="0"/>
            <a:r>
              <a:rPr lang="en-US" dirty="0"/>
              <a:t>Community Support Program</a:t>
            </a:r>
          </a:p>
          <a:p>
            <a:pPr lvl="0"/>
            <a:r>
              <a:rPr lang="en-US" dirty="0"/>
              <a:t>ARMHS</a:t>
            </a:r>
          </a:p>
          <a:p>
            <a:r>
              <a:rPr lang="en-US" dirty="0"/>
              <a:t>Sex offender holds and commitments</a:t>
            </a:r>
          </a:p>
          <a:p>
            <a:pPr lvl="0">
              <a:buNone/>
            </a:pPr>
            <a:r>
              <a:rPr lang="en-US" sz="3500" b="1" dirty="0" smtClean="0">
                <a:solidFill>
                  <a:prstClr val="black"/>
                </a:solidFill>
              </a:rPr>
              <a:t>Revenue</a:t>
            </a:r>
          </a:p>
          <a:p>
            <a:pPr lvl="0"/>
            <a:r>
              <a:rPr lang="en-US" dirty="0" smtClean="0"/>
              <a:t>Adult Mental </a:t>
            </a:r>
            <a:r>
              <a:rPr lang="en-US" dirty="0"/>
              <a:t>Health </a:t>
            </a:r>
            <a:r>
              <a:rPr lang="en-US" dirty="0" smtClean="0"/>
              <a:t>AMH-TCM  - </a:t>
            </a:r>
            <a:r>
              <a:rPr lang="en-US" b="1" i="1" dirty="0" smtClean="0"/>
              <a:t>both DHS fee for service and PMAP</a:t>
            </a:r>
            <a:endParaRPr lang="en-US" sz="2400" b="1" i="1" dirty="0"/>
          </a:p>
          <a:p>
            <a:pPr lvl="0"/>
            <a:r>
              <a:rPr lang="en-US" dirty="0"/>
              <a:t>Client Fees (MA, Insurance and Client pay)</a:t>
            </a:r>
          </a:p>
          <a:p>
            <a:r>
              <a:rPr lang="en-US" dirty="0"/>
              <a:t>VCA (Vulnerable Children and Adults Act including Title XX) *</a:t>
            </a:r>
          </a:p>
          <a:p>
            <a:pPr lvl="0"/>
            <a:r>
              <a:rPr lang="en-US" dirty="0" smtClean="0"/>
              <a:t>Adult </a:t>
            </a:r>
            <a:r>
              <a:rPr lang="en-US" dirty="0"/>
              <a:t>Initiative Funds</a:t>
            </a:r>
          </a:p>
          <a:p>
            <a:pPr lvl="0"/>
            <a:r>
              <a:rPr lang="en-US" dirty="0"/>
              <a:t>MA-SSTS</a:t>
            </a:r>
          </a:p>
          <a:p>
            <a:pPr lvl="0"/>
            <a:r>
              <a:rPr lang="en-US" dirty="0"/>
              <a:t>Community Support Block Grant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Finance 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10577</TotalTime>
  <Words>507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5_Office Theme</vt:lpstr>
      <vt:lpstr>14_Office Theme</vt:lpstr>
      <vt:lpstr>17_Office Theme</vt:lpstr>
      <vt:lpstr>Introduction to Human Service Finance for Minnesota County Directors</vt:lpstr>
      <vt:lpstr>Introduction to Human Service Finance for Minnesota County Directors</vt:lpstr>
      <vt:lpstr>Introduction to Human Service Finance for Minnesota County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Human Service Finance for Minnesota County Directors</vt:lpstr>
      <vt:lpstr>End of Video 5</vt:lpstr>
    </vt:vector>
  </TitlesOfParts>
  <Company>MN Dept of Human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Over-all Title</dc:title>
  <dc:creator>Sellen, John</dc:creator>
  <cp:lastModifiedBy>Becky Pizinger</cp:lastModifiedBy>
  <cp:revision>141</cp:revision>
  <cp:lastPrinted>2013-12-16T14:14:55Z</cp:lastPrinted>
  <dcterms:created xsi:type="dcterms:W3CDTF">2013-11-05T20:41:08Z</dcterms:created>
  <dcterms:modified xsi:type="dcterms:W3CDTF">2014-02-04T16:45:45Z</dcterms:modified>
</cp:coreProperties>
</file>