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936" r:id="rId2"/>
  </p:sldMasterIdLst>
  <p:notesMasterIdLst>
    <p:notesMasterId r:id="rId44"/>
  </p:notesMasterIdLst>
  <p:sldIdLst>
    <p:sldId id="542" r:id="rId3"/>
    <p:sldId id="543" r:id="rId4"/>
    <p:sldId id="484" r:id="rId5"/>
    <p:sldId id="587" r:id="rId6"/>
    <p:sldId id="393" r:id="rId7"/>
    <p:sldId id="586" r:id="rId8"/>
    <p:sldId id="590" r:id="rId9"/>
    <p:sldId id="591" r:id="rId10"/>
    <p:sldId id="394" r:id="rId11"/>
    <p:sldId id="588" r:id="rId12"/>
    <p:sldId id="598" r:id="rId13"/>
    <p:sldId id="599" r:id="rId14"/>
    <p:sldId id="600" r:id="rId15"/>
    <p:sldId id="601" r:id="rId16"/>
    <p:sldId id="602" r:id="rId17"/>
    <p:sldId id="603" r:id="rId18"/>
    <p:sldId id="604" r:id="rId19"/>
    <p:sldId id="521" r:id="rId20"/>
    <p:sldId id="522" r:id="rId21"/>
    <p:sldId id="331" r:id="rId22"/>
    <p:sldId id="395" r:id="rId23"/>
    <p:sldId id="396" r:id="rId24"/>
    <p:sldId id="488" r:id="rId25"/>
    <p:sldId id="489" r:id="rId26"/>
    <p:sldId id="490" r:id="rId27"/>
    <p:sldId id="491" r:id="rId28"/>
    <p:sldId id="485" r:id="rId29"/>
    <p:sldId id="487" r:id="rId30"/>
    <p:sldId id="486" r:id="rId31"/>
    <p:sldId id="397" r:id="rId32"/>
    <p:sldId id="340" r:id="rId33"/>
    <p:sldId id="398" r:id="rId34"/>
    <p:sldId id="341" r:id="rId35"/>
    <p:sldId id="401" r:id="rId36"/>
    <p:sldId id="592" r:id="rId37"/>
    <p:sldId id="593" r:id="rId38"/>
    <p:sldId id="402" r:id="rId39"/>
    <p:sldId id="584" r:id="rId40"/>
    <p:sldId id="363" r:id="rId41"/>
    <p:sldId id="548" r:id="rId42"/>
    <p:sldId id="544"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FFFCC"/>
    <a:srgbClr val="FFF0E1"/>
    <a:srgbClr val="FFCC99"/>
    <a:srgbClr val="FFCCFF"/>
    <a:srgbClr val="CCFFCC"/>
    <a:srgbClr val="CC99FF"/>
    <a:srgbClr val="EAEAEA"/>
    <a:srgbClr val="DDDDDD"/>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96"/>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72" autoAdjust="0"/>
    <p:restoredTop sz="94679" autoAdjust="0"/>
  </p:normalViewPr>
  <p:slideViewPr>
    <p:cSldViewPr>
      <p:cViewPr>
        <p:scale>
          <a:sx n="100" d="100"/>
          <a:sy n="100" d="100"/>
        </p:scale>
        <p:origin x="-1902" y="-61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483240-A864-46FA-8B8A-C6C48C65D941}" type="datetimeFigureOut">
              <a:rPr lang="en-US" smtClean="0"/>
              <a:t>2/4/2014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E0AD55-D833-452B-818F-F3552D72EFAD}" type="slidenum">
              <a:rPr lang="en-US" smtClean="0"/>
              <a:t>‹#›</a:t>
            </a:fld>
            <a:endParaRPr lang="en-US"/>
          </a:p>
        </p:txBody>
      </p:sp>
    </p:spTree>
    <p:extLst>
      <p:ext uri="{BB962C8B-B14F-4D97-AF65-F5344CB8AC3E}">
        <p14:creationId xmlns:p14="http://schemas.microsoft.com/office/powerpoint/2010/main" val="2248415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71AA3E4-27DF-45FF-93B4-DD06F670DD8A}" type="datetimeFigureOut">
              <a:rPr lang="en-US" smtClean="0"/>
              <a:t>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97655B-8DBF-4AE6-9114-4D6FA9378696}" type="slidenum">
              <a:rPr lang="en-US" smtClean="0"/>
              <a:t>‹#›</a:t>
            </a:fld>
            <a:endParaRPr lang="en-US"/>
          </a:p>
        </p:txBody>
      </p:sp>
    </p:spTree>
    <p:extLst>
      <p:ext uri="{BB962C8B-B14F-4D97-AF65-F5344CB8AC3E}">
        <p14:creationId xmlns:p14="http://schemas.microsoft.com/office/powerpoint/2010/main" val="3450773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1AA3E4-27DF-45FF-93B4-DD06F670DD8A}" type="datetimeFigureOut">
              <a:rPr lang="en-US" smtClean="0"/>
              <a:t>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97655B-8DBF-4AE6-9114-4D6FA9378696}" type="slidenum">
              <a:rPr lang="en-US" smtClean="0"/>
              <a:t>‹#›</a:t>
            </a:fld>
            <a:endParaRPr lang="en-US"/>
          </a:p>
        </p:txBody>
      </p:sp>
    </p:spTree>
    <p:extLst>
      <p:ext uri="{BB962C8B-B14F-4D97-AF65-F5344CB8AC3E}">
        <p14:creationId xmlns:p14="http://schemas.microsoft.com/office/powerpoint/2010/main" val="3209019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1AA3E4-27DF-45FF-93B4-DD06F670DD8A}" type="datetimeFigureOut">
              <a:rPr lang="en-US" smtClean="0"/>
              <a:t>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97655B-8DBF-4AE6-9114-4D6FA9378696}" type="slidenum">
              <a:rPr lang="en-US" smtClean="0"/>
              <a:t>‹#›</a:t>
            </a:fld>
            <a:endParaRPr lang="en-US"/>
          </a:p>
        </p:txBody>
      </p:sp>
    </p:spTree>
    <p:extLst>
      <p:ext uri="{BB962C8B-B14F-4D97-AF65-F5344CB8AC3E}">
        <p14:creationId xmlns:p14="http://schemas.microsoft.com/office/powerpoint/2010/main" val="1736640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71AA3E4-27DF-45FF-93B4-DD06F670DD8A}" type="datetimeFigureOut">
              <a:rPr lang="en-US" smtClean="0">
                <a:solidFill>
                  <a:prstClr val="black">
                    <a:tint val="75000"/>
                  </a:prstClr>
                </a:solidFill>
              </a:rPr>
              <a:pPr/>
              <a:t>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97655B-8DBF-4AE6-9114-4D6FA93786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2327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1AA3E4-27DF-45FF-93B4-DD06F670DD8A}" type="datetimeFigureOut">
              <a:rPr lang="en-US" smtClean="0">
                <a:solidFill>
                  <a:prstClr val="black">
                    <a:tint val="75000"/>
                  </a:prstClr>
                </a:solidFill>
              </a:rPr>
              <a:pPr/>
              <a:t>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97655B-8DBF-4AE6-9114-4D6FA93786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33493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1AA3E4-27DF-45FF-93B4-DD06F670DD8A}" type="datetimeFigureOut">
              <a:rPr lang="en-US" smtClean="0">
                <a:solidFill>
                  <a:prstClr val="black">
                    <a:tint val="75000"/>
                  </a:prstClr>
                </a:solidFill>
              </a:rPr>
              <a:pPr/>
              <a:t>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97655B-8DBF-4AE6-9114-4D6FA93786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0493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1AA3E4-27DF-45FF-93B4-DD06F670DD8A}" type="datetimeFigureOut">
              <a:rPr lang="en-US" smtClean="0">
                <a:solidFill>
                  <a:prstClr val="black">
                    <a:tint val="75000"/>
                  </a:prstClr>
                </a:solidFill>
              </a:rPr>
              <a:pPr/>
              <a:t>2/4/2014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297655B-8DBF-4AE6-9114-4D6FA93786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7757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1AA3E4-27DF-45FF-93B4-DD06F670DD8A}" type="datetimeFigureOut">
              <a:rPr lang="en-US" smtClean="0">
                <a:solidFill>
                  <a:prstClr val="black">
                    <a:tint val="75000"/>
                  </a:prstClr>
                </a:solidFill>
              </a:rPr>
              <a:pPr/>
              <a:t>2/4/2014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297655B-8DBF-4AE6-9114-4D6FA93786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8072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1AA3E4-27DF-45FF-93B4-DD06F670DD8A}" type="datetimeFigureOut">
              <a:rPr lang="en-US" smtClean="0">
                <a:solidFill>
                  <a:prstClr val="black">
                    <a:tint val="75000"/>
                  </a:prstClr>
                </a:solidFill>
              </a:rPr>
              <a:pPr/>
              <a:t>2/4/2014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297655B-8DBF-4AE6-9114-4D6FA93786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9944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1AA3E4-27DF-45FF-93B4-DD06F670DD8A}" type="datetimeFigureOut">
              <a:rPr lang="en-US" smtClean="0">
                <a:solidFill>
                  <a:prstClr val="black">
                    <a:tint val="75000"/>
                  </a:prstClr>
                </a:solidFill>
              </a:rPr>
              <a:pPr/>
              <a:t>2/4/2014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297655B-8DBF-4AE6-9114-4D6FA93786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42713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1AA3E4-27DF-45FF-93B4-DD06F670DD8A}" type="datetimeFigureOut">
              <a:rPr lang="en-US" smtClean="0">
                <a:solidFill>
                  <a:prstClr val="black">
                    <a:tint val="75000"/>
                  </a:prstClr>
                </a:solidFill>
              </a:rPr>
              <a:pPr/>
              <a:t>2/4/2014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297655B-8DBF-4AE6-9114-4D6FA93786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2227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1AA3E4-27DF-45FF-93B4-DD06F670DD8A}" type="datetimeFigureOut">
              <a:rPr lang="en-US" smtClean="0"/>
              <a:t>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97655B-8DBF-4AE6-9114-4D6FA9378696}" type="slidenum">
              <a:rPr lang="en-US" smtClean="0"/>
              <a:t>‹#›</a:t>
            </a:fld>
            <a:endParaRPr lang="en-US"/>
          </a:p>
        </p:txBody>
      </p:sp>
    </p:spTree>
    <p:extLst>
      <p:ext uri="{BB962C8B-B14F-4D97-AF65-F5344CB8AC3E}">
        <p14:creationId xmlns:p14="http://schemas.microsoft.com/office/powerpoint/2010/main" val="1178899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1AA3E4-27DF-45FF-93B4-DD06F670DD8A}" type="datetimeFigureOut">
              <a:rPr lang="en-US" smtClean="0">
                <a:solidFill>
                  <a:prstClr val="black">
                    <a:tint val="75000"/>
                  </a:prstClr>
                </a:solidFill>
              </a:rPr>
              <a:pPr/>
              <a:t>2/4/2014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297655B-8DBF-4AE6-9114-4D6FA93786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22202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1AA3E4-27DF-45FF-93B4-DD06F670DD8A}" type="datetimeFigureOut">
              <a:rPr lang="en-US" smtClean="0">
                <a:solidFill>
                  <a:prstClr val="black">
                    <a:tint val="75000"/>
                  </a:prstClr>
                </a:solidFill>
              </a:rPr>
              <a:pPr/>
              <a:t>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97655B-8DBF-4AE6-9114-4D6FA93786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1114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1AA3E4-27DF-45FF-93B4-DD06F670DD8A}" type="datetimeFigureOut">
              <a:rPr lang="en-US" smtClean="0">
                <a:solidFill>
                  <a:prstClr val="black">
                    <a:tint val="75000"/>
                  </a:prstClr>
                </a:solidFill>
              </a:rPr>
              <a:pPr/>
              <a:t>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97655B-8DBF-4AE6-9114-4D6FA93786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1208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1AA3E4-27DF-45FF-93B4-DD06F670DD8A}" type="datetimeFigureOut">
              <a:rPr lang="en-US" smtClean="0"/>
              <a:t>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97655B-8DBF-4AE6-9114-4D6FA9378696}" type="slidenum">
              <a:rPr lang="en-US" smtClean="0"/>
              <a:t>‹#›</a:t>
            </a:fld>
            <a:endParaRPr lang="en-US"/>
          </a:p>
        </p:txBody>
      </p:sp>
    </p:spTree>
    <p:extLst>
      <p:ext uri="{BB962C8B-B14F-4D97-AF65-F5344CB8AC3E}">
        <p14:creationId xmlns:p14="http://schemas.microsoft.com/office/powerpoint/2010/main" val="932324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1AA3E4-27DF-45FF-93B4-DD06F670DD8A}" type="datetimeFigureOut">
              <a:rPr lang="en-US" smtClean="0"/>
              <a:t>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97655B-8DBF-4AE6-9114-4D6FA9378696}" type="slidenum">
              <a:rPr lang="en-US" smtClean="0"/>
              <a:t>‹#›</a:t>
            </a:fld>
            <a:endParaRPr lang="en-US"/>
          </a:p>
        </p:txBody>
      </p:sp>
    </p:spTree>
    <p:extLst>
      <p:ext uri="{BB962C8B-B14F-4D97-AF65-F5344CB8AC3E}">
        <p14:creationId xmlns:p14="http://schemas.microsoft.com/office/powerpoint/2010/main" val="4003036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1AA3E4-27DF-45FF-93B4-DD06F670DD8A}" type="datetimeFigureOut">
              <a:rPr lang="en-US" smtClean="0"/>
              <a:t>2/4/2014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97655B-8DBF-4AE6-9114-4D6FA9378696}" type="slidenum">
              <a:rPr lang="en-US" smtClean="0"/>
              <a:t>‹#›</a:t>
            </a:fld>
            <a:endParaRPr lang="en-US"/>
          </a:p>
        </p:txBody>
      </p:sp>
    </p:spTree>
    <p:extLst>
      <p:ext uri="{BB962C8B-B14F-4D97-AF65-F5344CB8AC3E}">
        <p14:creationId xmlns:p14="http://schemas.microsoft.com/office/powerpoint/2010/main" val="306318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1AA3E4-27DF-45FF-93B4-DD06F670DD8A}" type="datetimeFigureOut">
              <a:rPr lang="en-US" smtClean="0"/>
              <a:t>2/4/2014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97655B-8DBF-4AE6-9114-4D6FA9378696}" type="slidenum">
              <a:rPr lang="en-US" smtClean="0"/>
              <a:t>‹#›</a:t>
            </a:fld>
            <a:endParaRPr lang="en-US"/>
          </a:p>
        </p:txBody>
      </p:sp>
    </p:spTree>
    <p:extLst>
      <p:ext uri="{BB962C8B-B14F-4D97-AF65-F5344CB8AC3E}">
        <p14:creationId xmlns:p14="http://schemas.microsoft.com/office/powerpoint/2010/main" val="1054704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1AA3E4-27DF-45FF-93B4-DD06F670DD8A}" type="datetimeFigureOut">
              <a:rPr lang="en-US" smtClean="0"/>
              <a:t>2/4/2014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97655B-8DBF-4AE6-9114-4D6FA9378696}" type="slidenum">
              <a:rPr lang="en-US" smtClean="0"/>
              <a:t>‹#›</a:t>
            </a:fld>
            <a:endParaRPr lang="en-US"/>
          </a:p>
        </p:txBody>
      </p:sp>
    </p:spTree>
    <p:extLst>
      <p:ext uri="{BB962C8B-B14F-4D97-AF65-F5344CB8AC3E}">
        <p14:creationId xmlns:p14="http://schemas.microsoft.com/office/powerpoint/2010/main" val="1728704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1AA3E4-27DF-45FF-93B4-DD06F670DD8A}" type="datetimeFigureOut">
              <a:rPr lang="en-US" smtClean="0"/>
              <a:t>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97655B-8DBF-4AE6-9114-4D6FA9378696}" type="slidenum">
              <a:rPr lang="en-US" smtClean="0"/>
              <a:t>‹#›</a:t>
            </a:fld>
            <a:endParaRPr lang="en-US"/>
          </a:p>
        </p:txBody>
      </p:sp>
    </p:spTree>
    <p:extLst>
      <p:ext uri="{BB962C8B-B14F-4D97-AF65-F5344CB8AC3E}">
        <p14:creationId xmlns:p14="http://schemas.microsoft.com/office/powerpoint/2010/main" val="2594120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1AA3E4-27DF-45FF-93B4-DD06F670DD8A}" type="datetimeFigureOut">
              <a:rPr lang="en-US" smtClean="0"/>
              <a:t>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97655B-8DBF-4AE6-9114-4D6FA9378696}" type="slidenum">
              <a:rPr lang="en-US" smtClean="0"/>
              <a:t>‹#›</a:t>
            </a:fld>
            <a:endParaRPr lang="en-US"/>
          </a:p>
        </p:txBody>
      </p:sp>
    </p:spTree>
    <p:extLst>
      <p:ext uri="{BB962C8B-B14F-4D97-AF65-F5344CB8AC3E}">
        <p14:creationId xmlns:p14="http://schemas.microsoft.com/office/powerpoint/2010/main" val="1803161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AA3E4-27DF-45FF-93B4-DD06F670DD8A}" type="datetimeFigureOut">
              <a:rPr lang="en-US" smtClean="0"/>
              <a:t>2/4/2014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97655B-8DBF-4AE6-9114-4D6FA9378696}" type="slidenum">
              <a:rPr lang="en-US" smtClean="0"/>
              <a:t>‹#›</a:t>
            </a:fld>
            <a:endParaRPr lang="en-US"/>
          </a:p>
        </p:txBody>
      </p:sp>
    </p:spTree>
    <p:extLst>
      <p:ext uri="{BB962C8B-B14F-4D97-AF65-F5344CB8AC3E}">
        <p14:creationId xmlns:p14="http://schemas.microsoft.com/office/powerpoint/2010/main" val="81758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AA3E4-27DF-45FF-93B4-DD06F670DD8A}" type="datetimeFigureOut">
              <a:rPr lang="en-US" smtClean="0">
                <a:solidFill>
                  <a:prstClr val="black">
                    <a:tint val="75000"/>
                  </a:prstClr>
                </a:solidFill>
              </a:rPr>
              <a:pPr/>
              <a:t>2/4/2014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97655B-8DBF-4AE6-9114-4D6FA93786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0363106"/>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09600"/>
            <a:ext cx="9144000" cy="1447800"/>
          </a:xfrm>
        </p:spPr>
        <p:txBody>
          <a:bodyPr anchor="t" anchorCtr="0">
            <a:noAutofit/>
          </a:bodyPr>
          <a:lstStyle/>
          <a:p>
            <a:r>
              <a:rPr lang="en-US" sz="4300" b="1" dirty="0" smtClean="0">
                <a:solidFill>
                  <a:srgbClr val="0000FF"/>
                </a:solidFill>
              </a:rPr>
              <a:t>Introduction to Human Service Finance for Minnesota County Directors</a:t>
            </a:r>
            <a:endParaRPr lang="en-US" sz="4300" b="1" dirty="0">
              <a:solidFill>
                <a:srgbClr val="0000FF"/>
              </a:solidFill>
            </a:endParaRPr>
          </a:p>
        </p:txBody>
      </p:sp>
      <p:sp>
        <p:nvSpPr>
          <p:cNvPr id="3" name="Subtitle 2"/>
          <p:cNvSpPr>
            <a:spLocks noGrp="1"/>
          </p:cNvSpPr>
          <p:nvPr>
            <p:ph type="subTitle" idx="1"/>
          </p:nvPr>
        </p:nvSpPr>
        <p:spPr>
          <a:xfrm>
            <a:off x="0" y="3429000"/>
            <a:ext cx="9144000" cy="533400"/>
          </a:xfrm>
        </p:spPr>
        <p:txBody>
          <a:bodyPr/>
          <a:lstStyle/>
          <a:p>
            <a:r>
              <a:rPr lang="en-US" sz="2400" dirty="0" smtClean="0">
                <a:solidFill>
                  <a:srgbClr val="0000FF"/>
                </a:solidFill>
              </a:rPr>
              <a:t>Presented </a:t>
            </a:r>
            <a:r>
              <a:rPr lang="en-US" sz="2400" dirty="0" smtClean="0">
                <a:solidFill>
                  <a:srgbClr val="0000FF"/>
                </a:solidFill>
              </a:rPr>
              <a:t>by</a:t>
            </a:r>
            <a:endParaRPr lang="en-US" sz="1800" dirty="0">
              <a:solidFill>
                <a:srgbClr val="0000FF"/>
              </a:solidFill>
            </a:endParaRPr>
          </a:p>
        </p:txBody>
      </p:sp>
      <p:sp>
        <p:nvSpPr>
          <p:cNvPr id="7" name="Subtitle 2"/>
          <p:cNvSpPr txBox="1">
            <a:spLocks/>
          </p:cNvSpPr>
          <p:nvPr/>
        </p:nvSpPr>
        <p:spPr>
          <a:xfrm>
            <a:off x="0" y="2362200"/>
            <a:ext cx="91440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dirty="0" smtClean="0">
                <a:solidFill>
                  <a:prstClr val="black"/>
                </a:solidFill>
              </a:rPr>
              <a:t>by Tom Henderson and John Sellen</a:t>
            </a:r>
          </a:p>
        </p:txBody>
      </p:sp>
      <p:sp>
        <p:nvSpPr>
          <p:cNvPr id="8" name="TextBox 7"/>
          <p:cNvSpPr txBox="1"/>
          <p:nvPr/>
        </p:nvSpPr>
        <p:spPr>
          <a:xfrm>
            <a:off x="2133600" y="2831068"/>
            <a:ext cx="6477000" cy="369332"/>
          </a:xfrm>
          <a:prstGeom prst="rect">
            <a:avLst/>
          </a:prstGeom>
          <a:noFill/>
        </p:spPr>
        <p:txBody>
          <a:bodyPr wrap="square" rtlCol="0">
            <a:spAutoFit/>
          </a:bodyPr>
          <a:lstStyle/>
          <a:p>
            <a:r>
              <a:rPr lang="en-US" dirty="0">
                <a:solidFill>
                  <a:prstClr val="black"/>
                </a:solidFill>
              </a:rPr>
              <a:t>Brown County   </a:t>
            </a:r>
            <a:r>
              <a:rPr lang="en-US" dirty="0" smtClean="0">
                <a:solidFill>
                  <a:prstClr val="black"/>
                </a:solidFill>
              </a:rPr>
              <a:t>                                    </a:t>
            </a:r>
            <a:r>
              <a:rPr lang="en-US" dirty="0">
                <a:solidFill>
                  <a:prstClr val="black"/>
                </a:solidFill>
              </a:rPr>
              <a:t>Hennepin </a:t>
            </a:r>
            <a:r>
              <a:rPr lang="en-US" dirty="0" smtClean="0">
                <a:solidFill>
                  <a:prstClr val="black"/>
                </a:solidFill>
              </a:rPr>
              <a:t>County</a:t>
            </a:r>
            <a:endParaRPr lang="en-US" dirty="0">
              <a:solidFill>
                <a:prstClr val="black"/>
              </a:solidFill>
            </a:endParaRPr>
          </a:p>
        </p:txBody>
      </p:sp>
      <p:sp>
        <p:nvSpPr>
          <p:cNvPr id="9" name="TextBox 8"/>
          <p:cNvSpPr txBox="1"/>
          <p:nvPr/>
        </p:nvSpPr>
        <p:spPr>
          <a:xfrm>
            <a:off x="3138617" y="6044625"/>
            <a:ext cx="3033583" cy="584775"/>
          </a:xfrm>
          <a:prstGeom prst="rect">
            <a:avLst/>
          </a:prstGeom>
          <a:noFill/>
        </p:spPr>
        <p:txBody>
          <a:bodyPr wrap="square" rtlCol="0">
            <a:spAutoFit/>
          </a:bodyPr>
          <a:lstStyle/>
          <a:p>
            <a:pPr algn="ctr"/>
            <a:r>
              <a:rPr lang="en-US" sz="3200" b="1" dirty="0" smtClean="0">
                <a:solidFill>
                  <a:srgbClr val="0000FF"/>
                </a:solidFill>
              </a:rPr>
              <a:t>A 6-Video Series</a:t>
            </a:r>
            <a:endParaRPr lang="en-US" sz="3200" b="1" dirty="0">
              <a:solidFill>
                <a:srgbClr val="0000FF"/>
              </a:solidFill>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93195" y="3820099"/>
            <a:ext cx="2433810" cy="2224526"/>
          </a:xfrm>
          <a:prstGeom prst="rect">
            <a:avLst/>
          </a:prstGeom>
        </p:spPr>
      </p:pic>
    </p:spTree>
    <p:extLst>
      <p:ext uri="{BB962C8B-B14F-4D97-AF65-F5344CB8AC3E}">
        <p14:creationId xmlns:p14="http://schemas.microsoft.com/office/powerpoint/2010/main" val="6722586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71600"/>
            <a:ext cx="6248400" cy="5410200"/>
          </a:xfrm>
          <a:solidFill>
            <a:schemeClr val="bg1"/>
          </a:solidFill>
        </p:spPr>
        <p:txBody>
          <a:bodyPr>
            <a:normAutofit lnSpcReduction="10000"/>
          </a:bodyPr>
          <a:lstStyle/>
          <a:p>
            <a:r>
              <a:rPr lang="en-US" dirty="0" smtClean="0"/>
              <a:t>Budget presentations vary.</a:t>
            </a:r>
          </a:p>
          <a:p>
            <a:r>
              <a:rPr lang="en-US" dirty="0" smtClean="0"/>
              <a:t>Depends on the size of the county.</a:t>
            </a:r>
          </a:p>
          <a:p>
            <a:r>
              <a:rPr lang="en-US" dirty="0" smtClean="0"/>
              <a:t>Depends on whether you are presenting directly to the Board, to an Administrator, or first one and then the other.</a:t>
            </a:r>
            <a:endParaRPr lang="en-US" dirty="0"/>
          </a:p>
          <a:p>
            <a:r>
              <a:rPr lang="en-US" dirty="0"/>
              <a:t>What </a:t>
            </a:r>
            <a:r>
              <a:rPr lang="en-US" dirty="0" smtClean="0"/>
              <a:t>are you trying </a:t>
            </a:r>
            <a:r>
              <a:rPr lang="en-US" dirty="0"/>
              <a:t>to </a:t>
            </a:r>
            <a:r>
              <a:rPr lang="en-US" dirty="0" smtClean="0"/>
              <a:t>accomplish </a:t>
            </a:r>
            <a:r>
              <a:rPr lang="en-US" dirty="0"/>
              <a:t>with </a:t>
            </a:r>
            <a:r>
              <a:rPr lang="en-US" dirty="0" smtClean="0"/>
              <a:t>the Board or Administrator?</a:t>
            </a:r>
          </a:p>
          <a:p>
            <a:r>
              <a:rPr lang="en-US" dirty="0" smtClean="0"/>
              <a:t>How to communicate effectively?</a:t>
            </a:r>
          </a:p>
          <a:p>
            <a:r>
              <a:rPr lang="en-US" dirty="0"/>
              <a:t>What level of detail?</a:t>
            </a:r>
          </a:p>
        </p:txBody>
      </p:sp>
      <p:sp>
        <p:nvSpPr>
          <p:cNvPr id="4" name="Slide Number Placeholder 4"/>
          <p:cNvSpPr>
            <a:spLocks noGrp="1"/>
          </p:cNvSpPr>
          <p:nvPr>
            <p:ph type="sldNum" sz="quarter" idx="12"/>
          </p:nvPr>
        </p:nvSpPr>
        <p:spPr>
          <a:xfrm>
            <a:off x="6553200" y="6356350"/>
            <a:ext cx="2133600" cy="365125"/>
          </a:xfrm>
        </p:spPr>
        <p:txBody>
          <a:bodyPr/>
          <a:lstStyle/>
          <a:p>
            <a:fld id="{5F5C333F-6614-4B81-BC00-B3A933950F34}" type="slidenum">
              <a:rPr lang="en-US" smtClean="0"/>
              <a:pPr/>
              <a:t>10</a:t>
            </a:fld>
            <a:endParaRPr lang="en-US" dirty="0"/>
          </a:p>
        </p:txBody>
      </p:sp>
      <p:sp>
        <p:nvSpPr>
          <p:cNvPr id="5" name="Title 1"/>
          <p:cNvSpPr txBox="1">
            <a:spLocks/>
          </p:cNvSpPr>
          <p:nvPr/>
        </p:nvSpPr>
        <p:spPr>
          <a:xfrm>
            <a:off x="0" y="0"/>
            <a:ext cx="9144000" cy="1143000"/>
          </a:xfrm>
          <a:prstGeom prst="rect">
            <a:avLst/>
          </a:prstGeom>
          <a:gradFill>
            <a:gsLst>
              <a:gs pos="0">
                <a:srgbClr val="DDDDDD"/>
              </a:gs>
              <a:gs pos="50000">
                <a:srgbClr val="EAEAEA"/>
              </a:gs>
              <a:gs pos="100000">
                <a:schemeClr val="accent1">
                  <a:tint val="23500"/>
                  <a:satMod val="160000"/>
                </a:schemeClr>
              </a:gs>
            </a:gsLst>
            <a:lin ang="5400000" scaled="0"/>
          </a:gra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t>Budget Presentation</a:t>
            </a:r>
            <a:endParaRPr lang="en-US" b="1" dirty="0"/>
          </a:p>
        </p:txBody>
      </p:sp>
      <p:pic>
        <p:nvPicPr>
          <p:cNvPr id="2049" name="Picture 1" descr="C:\Users\Mary Sue Lobenstein\AppData\Local\Microsoft\Windows\Temporary Internet Files\Content.IE5\N6WU1JC8\MC900044994[1].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6709720" y="2514600"/>
            <a:ext cx="2204153"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6125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l="26370" t="8010" r="8986" b="8010"/>
          <a:stretch/>
        </p:blipFill>
        <p:spPr>
          <a:xfrm rot="16200000">
            <a:off x="1906721" y="-574928"/>
            <a:ext cx="5373807" cy="9034848"/>
          </a:xfrm>
          <a:prstGeom prst="rect">
            <a:avLst/>
          </a:prstGeom>
        </p:spPr>
      </p:pic>
      <p:sp>
        <p:nvSpPr>
          <p:cNvPr id="4" name="Slide Number Placeholder 4"/>
          <p:cNvSpPr>
            <a:spLocks noGrp="1"/>
          </p:cNvSpPr>
          <p:nvPr>
            <p:ph type="sldNum" sz="quarter" idx="12"/>
          </p:nvPr>
        </p:nvSpPr>
        <p:spPr>
          <a:xfrm>
            <a:off x="6553200" y="6356350"/>
            <a:ext cx="2133600" cy="365125"/>
          </a:xfrm>
        </p:spPr>
        <p:txBody>
          <a:bodyPr/>
          <a:lstStyle/>
          <a:p>
            <a:fld id="{5F5C333F-6614-4B81-BC00-B3A933950F34}" type="slidenum">
              <a:rPr lang="en-US" smtClean="0"/>
              <a:pPr/>
              <a:t>11</a:t>
            </a:fld>
            <a:endParaRPr lang="en-US" dirty="0"/>
          </a:p>
        </p:txBody>
      </p:sp>
      <p:sp>
        <p:nvSpPr>
          <p:cNvPr id="5" name="Title 1"/>
          <p:cNvSpPr txBox="1">
            <a:spLocks/>
          </p:cNvSpPr>
          <p:nvPr/>
        </p:nvSpPr>
        <p:spPr>
          <a:xfrm>
            <a:off x="0" y="0"/>
            <a:ext cx="9144000" cy="1143000"/>
          </a:xfrm>
          <a:prstGeom prst="rect">
            <a:avLst/>
          </a:prstGeom>
          <a:gradFill>
            <a:gsLst>
              <a:gs pos="0">
                <a:srgbClr val="DDDDDD"/>
              </a:gs>
              <a:gs pos="50000">
                <a:srgbClr val="EAEAEA"/>
              </a:gs>
              <a:gs pos="100000">
                <a:schemeClr val="accent1">
                  <a:tint val="23500"/>
                  <a:satMod val="160000"/>
                </a:schemeClr>
              </a:gs>
            </a:gsLst>
            <a:lin ang="5400000" scaled="0"/>
          </a:gra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t>Brown County Budget Summary</a:t>
            </a:r>
            <a:endParaRPr lang="en-US" b="1" dirty="0"/>
          </a:p>
        </p:txBody>
      </p:sp>
    </p:spTree>
    <p:extLst>
      <p:ext uri="{BB962C8B-B14F-4D97-AF65-F5344CB8AC3E}">
        <p14:creationId xmlns:p14="http://schemas.microsoft.com/office/powerpoint/2010/main" val="556725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a:xfrm>
            <a:off x="6553200" y="6356350"/>
            <a:ext cx="2133600" cy="365125"/>
          </a:xfrm>
        </p:spPr>
        <p:txBody>
          <a:bodyPr/>
          <a:lstStyle/>
          <a:p>
            <a:fld id="{5F5C333F-6614-4B81-BC00-B3A933950F34}" type="slidenum">
              <a:rPr lang="en-US" smtClean="0"/>
              <a:pPr/>
              <a:t>12</a:t>
            </a:fld>
            <a:endParaRPr lang="en-US" dirty="0"/>
          </a:p>
        </p:txBody>
      </p:sp>
      <p:sp>
        <p:nvSpPr>
          <p:cNvPr id="5" name="Title 1"/>
          <p:cNvSpPr txBox="1">
            <a:spLocks/>
          </p:cNvSpPr>
          <p:nvPr/>
        </p:nvSpPr>
        <p:spPr>
          <a:xfrm>
            <a:off x="0" y="0"/>
            <a:ext cx="9144000" cy="1143000"/>
          </a:xfrm>
          <a:prstGeom prst="rect">
            <a:avLst/>
          </a:prstGeom>
          <a:gradFill>
            <a:gsLst>
              <a:gs pos="0">
                <a:srgbClr val="DDDDDD"/>
              </a:gs>
              <a:gs pos="50000">
                <a:srgbClr val="EAEAEA"/>
              </a:gs>
              <a:gs pos="100000">
                <a:schemeClr val="accent1">
                  <a:tint val="23500"/>
                  <a:satMod val="160000"/>
                </a:schemeClr>
              </a:gs>
            </a:gsLst>
            <a:lin ang="5400000" scaled="0"/>
          </a:gra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t>Brown County Budget – Major Items</a:t>
            </a:r>
            <a:endParaRPr lang="en-US" b="1" dirty="0"/>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l="12913" t="11940" r="5187" b="52438"/>
          <a:stretch/>
        </p:blipFill>
        <p:spPr>
          <a:xfrm>
            <a:off x="152400" y="1295400"/>
            <a:ext cx="8934557" cy="5029200"/>
          </a:xfrm>
          <a:prstGeom prst="rect">
            <a:avLst/>
          </a:prstGeom>
        </p:spPr>
      </p:pic>
    </p:spTree>
    <p:extLst>
      <p:ext uri="{BB962C8B-B14F-4D97-AF65-F5344CB8AC3E}">
        <p14:creationId xmlns:p14="http://schemas.microsoft.com/office/powerpoint/2010/main" val="38587126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a:xfrm>
            <a:off x="6553200" y="6356350"/>
            <a:ext cx="2133600" cy="365125"/>
          </a:xfrm>
        </p:spPr>
        <p:txBody>
          <a:bodyPr/>
          <a:lstStyle/>
          <a:p>
            <a:fld id="{5F5C333F-6614-4B81-BC00-B3A933950F34}" type="slidenum">
              <a:rPr lang="en-US" smtClean="0"/>
              <a:pPr/>
              <a:t>13</a:t>
            </a:fld>
            <a:endParaRPr lang="en-US" dirty="0"/>
          </a:p>
        </p:txBody>
      </p:sp>
      <p:sp>
        <p:nvSpPr>
          <p:cNvPr id="5" name="Title 1"/>
          <p:cNvSpPr txBox="1">
            <a:spLocks/>
          </p:cNvSpPr>
          <p:nvPr/>
        </p:nvSpPr>
        <p:spPr>
          <a:xfrm>
            <a:off x="0" y="0"/>
            <a:ext cx="9144000" cy="1143000"/>
          </a:xfrm>
          <a:prstGeom prst="rect">
            <a:avLst/>
          </a:prstGeom>
          <a:gradFill>
            <a:gsLst>
              <a:gs pos="0">
                <a:srgbClr val="DDDDDD"/>
              </a:gs>
              <a:gs pos="50000">
                <a:srgbClr val="EAEAEA"/>
              </a:gs>
              <a:gs pos="100000">
                <a:schemeClr val="accent1">
                  <a:tint val="23500"/>
                  <a:satMod val="160000"/>
                </a:schemeClr>
              </a:gs>
            </a:gsLst>
            <a:lin ang="5400000" scaled="0"/>
          </a:gra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t>Brown County Budget – Major Items</a:t>
            </a:r>
            <a:endParaRPr lang="en-US" b="1" dirty="0"/>
          </a:p>
        </p:txBody>
      </p:sp>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l="12913" t="47562" r="5187" b="16816"/>
          <a:stretch/>
        </p:blipFill>
        <p:spPr>
          <a:xfrm>
            <a:off x="161926" y="1447800"/>
            <a:ext cx="8839200" cy="4975524"/>
          </a:xfrm>
          <a:prstGeom prst="rect">
            <a:avLst/>
          </a:prstGeom>
        </p:spPr>
      </p:pic>
    </p:spTree>
    <p:extLst>
      <p:ext uri="{BB962C8B-B14F-4D97-AF65-F5344CB8AC3E}">
        <p14:creationId xmlns:p14="http://schemas.microsoft.com/office/powerpoint/2010/main" val="16545757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l="13429" t="9751" r="9050" b="53632"/>
          <a:stretch/>
        </p:blipFill>
        <p:spPr>
          <a:xfrm>
            <a:off x="304800" y="1146412"/>
            <a:ext cx="8595494" cy="5254388"/>
          </a:xfrm>
          <a:prstGeom prst="rect">
            <a:avLst/>
          </a:prstGeom>
        </p:spPr>
      </p:pic>
      <p:sp>
        <p:nvSpPr>
          <p:cNvPr id="4" name="Slide Number Placeholder 4"/>
          <p:cNvSpPr>
            <a:spLocks noGrp="1"/>
          </p:cNvSpPr>
          <p:nvPr>
            <p:ph type="sldNum" sz="quarter" idx="12"/>
          </p:nvPr>
        </p:nvSpPr>
        <p:spPr>
          <a:xfrm>
            <a:off x="6553200" y="6356350"/>
            <a:ext cx="2133600" cy="365125"/>
          </a:xfrm>
        </p:spPr>
        <p:txBody>
          <a:bodyPr/>
          <a:lstStyle/>
          <a:p>
            <a:fld id="{5F5C333F-6614-4B81-BC00-B3A933950F34}" type="slidenum">
              <a:rPr lang="en-US" smtClean="0"/>
              <a:pPr/>
              <a:t>14</a:t>
            </a:fld>
            <a:endParaRPr lang="en-US" dirty="0"/>
          </a:p>
        </p:txBody>
      </p:sp>
      <p:sp>
        <p:nvSpPr>
          <p:cNvPr id="5" name="Title 1"/>
          <p:cNvSpPr txBox="1">
            <a:spLocks/>
          </p:cNvSpPr>
          <p:nvPr/>
        </p:nvSpPr>
        <p:spPr>
          <a:xfrm>
            <a:off x="0" y="0"/>
            <a:ext cx="9144000" cy="1143000"/>
          </a:xfrm>
          <a:prstGeom prst="rect">
            <a:avLst/>
          </a:prstGeom>
          <a:gradFill>
            <a:gsLst>
              <a:gs pos="0">
                <a:srgbClr val="DDDDDD"/>
              </a:gs>
              <a:gs pos="50000">
                <a:srgbClr val="EAEAEA"/>
              </a:gs>
              <a:gs pos="100000">
                <a:schemeClr val="accent1">
                  <a:tint val="23500"/>
                  <a:satMod val="160000"/>
                </a:schemeClr>
              </a:gs>
            </a:gsLst>
            <a:lin ang="5400000" scaled="0"/>
          </a:gra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b="1" dirty="0" smtClean="0"/>
              <a:t>Brown County Budget – Out-of-Home Placement</a:t>
            </a:r>
            <a:endParaRPr lang="en-US" sz="3400" b="1" dirty="0"/>
          </a:p>
        </p:txBody>
      </p:sp>
    </p:spTree>
    <p:extLst>
      <p:ext uri="{BB962C8B-B14F-4D97-AF65-F5344CB8AC3E}">
        <p14:creationId xmlns:p14="http://schemas.microsoft.com/office/powerpoint/2010/main" val="12220732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l="13429" t="46169" r="9050" b="14030"/>
          <a:stretch/>
        </p:blipFill>
        <p:spPr>
          <a:xfrm>
            <a:off x="457200" y="1066800"/>
            <a:ext cx="8180071" cy="5435262"/>
          </a:xfrm>
          <a:prstGeom prst="rect">
            <a:avLst/>
          </a:prstGeom>
        </p:spPr>
      </p:pic>
      <p:sp>
        <p:nvSpPr>
          <p:cNvPr id="4" name="Slide Number Placeholder 4"/>
          <p:cNvSpPr>
            <a:spLocks noGrp="1"/>
          </p:cNvSpPr>
          <p:nvPr>
            <p:ph type="sldNum" sz="quarter" idx="12"/>
          </p:nvPr>
        </p:nvSpPr>
        <p:spPr>
          <a:xfrm>
            <a:off x="6553200" y="6356350"/>
            <a:ext cx="2133600" cy="365125"/>
          </a:xfrm>
        </p:spPr>
        <p:txBody>
          <a:bodyPr/>
          <a:lstStyle/>
          <a:p>
            <a:fld id="{5F5C333F-6614-4B81-BC00-B3A933950F34}" type="slidenum">
              <a:rPr lang="en-US" smtClean="0"/>
              <a:pPr/>
              <a:t>15</a:t>
            </a:fld>
            <a:endParaRPr lang="en-US" dirty="0"/>
          </a:p>
        </p:txBody>
      </p:sp>
      <p:sp>
        <p:nvSpPr>
          <p:cNvPr id="5" name="Title 1"/>
          <p:cNvSpPr txBox="1">
            <a:spLocks/>
          </p:cNvSpPr>
          <p:nvPr/>
        </p:nvSpPr>
        <p:spPr>
          <a:xfrm>
            <a:off x="0" y="0"/>
            <a:ext cx="9144000" cy="1143000"/>
          </a:xfrm>
          <a:prstGeom prst="rect">
            <a:avLst/>
          </a:prstGeom>
          <a:gradFill>
            <a:gsLst>
              <a:gs pos="0">
                <a:srgbClr val="DDDDDD"/>
              </a:gs>
              <a:gs pos="50000">
                <a:srgbClr val="EAEAEA"/>
              </a:gs>
              <a:gs pos="100000">
                <a:schemeClr val="accent1">
                  <a:tint val="23500"/>
                  <a:satMod val="160000"/>
                </a:schemeClr>
              </a:gs>
            </a:gsLst>
            <a:lin ang="5400000" scaled="0"/>
          </a:gra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t>Brown County Budget – Capital &amp; Conferences</a:t>
            </a:r>
            <a:endParaRPr lang="en-US" sz="3600" b="1" dirty="0"/>
          </a:p>
        </p:txBody>
      </p:sp>
    </p:spTree>
    <p:extLst>
      <p:ext uri="{BB962C8B-B14F-4D97-AF65-F5344CB8AC3E}">
        <p14:creationId xmlns:p14="http://schemas.microsoft.com/office/powerpoint/2010/main" val="22912092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l="24824" t="9204" r="6860" b="5622"/>
          <a:stretch/>
        </p:blipFill>
        <p:spPr>
          <a:xfrm rot="16200000">
            <a:off x="1770519" y="-587718"/>
            <a:ext cx="5522800" cy="8911437"/>
          </a:xfrm>
          <a:prstGeom prst="rect">
            <a:avLst/>
          </a:prstGeom>
        </p:spPr>
      </p:pic>
      <p:sp>
        <p:nvSpPr>
          <p:cNvPr id="4" name="Slide Number Placeholder 4"/>
          <p:cNvSpPr>
            <a:spLocks noGrp="1"/>
          </p:cNvSpPr>
          <p:nvPr>
            <p:ph type="sldNum" sz="quarter" idx="12"/>
          </p:nvPr>
        </p:nvSpPr>
        <p:spPr>
          <a:xfrm>
            <a:off x="6553200" y="6356350"/>
            <a:ext cx="2133600" cy="365125"/>
          </a:xfrm>
        </p:spPr>
        <p:txBody>
          <a:bodyPr/>
          <a:lstStyle/>
          <a:p>
            <a:fld id="{5F5C333F-6614-4B81-BC00-B3A933950F34}" type="slidenum">
              <a:rPr lang="en-US" smtClean="0"/>
              <a:pPr/>
              <a:t>16</a:t>
            </a:fld>
            <a:endParaRPr lang="en-US" dirty="0"/>
          </a:p>
        </p:txBody>
      </p:sp>
      <p:sp>
        <p:nvSpPr>
          <p:cNvPr id="5" name="Title 1"/>
          <p:cNvSpPr txBox="1">
            <a:spLocks/>
          </p:cNvSpPr>
          <p:nvPr/>
        </p:nvSpPr>
        <p:spPr>
          <a:xfrm>
            <a:off x="0" y="0"/>
            <a:ext cx="9144000" cy="1143000"/>
          </a:xfrm>
          <a:prstGeom prst="rect">
            <a:avLst/>
          </a:prstGeom>
          <a:gradFill>
            <a:gsLst>
              <a:gs pos="0">
                <a:srgbClr val="DDDDDD"/>
              </a:gs>
              <a:gs pos="50000">
                <a:srgbClr val="EAEAEA"/>
              </a:gs>
              <a:gs pos="100000">
                <a:schemeClr val="accent1">
                  <a:tint val="23500"/>
                  <a:satMod val="160000"/>
                </a:schemeClr>
              </a:gs>
            </a:gsLst>
            <a:lin ang="5400000" scaled="0"/>
          </a:gra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t>Brown County Budget – Positions</a:t>
            </a:r>
            <a:endParaRPr lang="en-US" b="1" dirty="0"/>
          </a:p>
        </p:txBody>
      </p:sp>
    </p:spTree>
    <p:extLst>
      <p:ext uri="{BB962C8B-B14F-4D97-AF65-F5344CB8AC3E}">
        <p14:creationId xmlns:p14="http://schemas.microsoft.com/office/powerpoint/2010/main" val="33154353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l="21477" t="10598" r="6861" b="8009"/>
          <a:stretch/>
        </p:blipFill>
        <p:spPr>
          <a:xfrm rot="16200000">
            <a:off x="1869103" y="-139580"/>
            <a:ext cx="5458921" cy="8024073"/>
          </a:xfrm>
          <a:prstGeom prst="rect">
            <a:avLst/>
          </a:prstGeom>
        </p:spPr>
      </p:pic>
      <p:sp>
        <p:nvSpPr>
          <p:cNvPr id="4" name="Slide Number Placeholder 4"/>
          <p:cNvSpPr>
            <a:spLocks noGrp="1"/>
          </p:cNvSpPr>
          <p:nvPr>
            <p:ph type="sldNum" sz="quarter" idx="12"/>
          </p:nvPr>
        </p:nvSpPr>
        <p:spPr>
          <a:xfrm>
            <a:off x="6553200" y="6356350"/>
            <a:ext cx="2133600" cy="365125"/>
          </a:xfrm>
        </p:spPr>
        <p:txBody>
          <a:bodyPr/>
          <a:lstStyle/>
          <a:p>
            <a:fld id="{5F5C333F-6614-4B81-BC00-B3A933950F34}" type="slidenum">
              <a:rPr lang="en-US" smtClean="0"/>
              <a:pPr/>
              <a:t>17</a:t>
            </a:fld>
            <a:endParaRPr lang="en-US" dirty="0"/>
          </a:p>
        </p:txBody>
      </p:sp>
      <p:sp>
        <p:nvSpPr>
          <p:cNvPr id="5" name="Title 1"/>
          <p:cNvSpPr txBox="1">
            <a:spLocks/>
          </p:cNvSpPr>
          <p:nvPr/>
        </p:nvSpPr>
        <p:spPr>
          <a:xfrm>
            <a:off x="0" y="0"/>
            <a:ext cx="9144000" cy="1143000"/>
          </a:xfrm>
          <a:prstGeom prst="rect">
            <a:avLst/>
          </a:prstGeom>
          <a:gradFill>
            <a:gsLst>
              <a:gs pos="0">
                <a:srgbClr val="DDDDDD"/>
              </a:gs>
              <a:gs pos="50000">
                <a:srgbClr val="EAEAEA"/>
              </a:gs>
              <a:gs pos="100000">
                <a:schemeClr val="accent1">
                  <a:tint val="23500"/>
                  <a:satMod val="160000"/>
                </a:schemeClr>
              </a:gs>
            </a:gsLst>
            <a:lin ang="5400000" scaled="0"/>
          </a:gra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t>Brown County Budget – New Positions</a:t>
            </a:r>
            <a:endParaRPr lang="en-US" b="1" dirty="0"/>
          </a:p>
        </p:txBody>
      </p:sp>
    </p:spTree>
    <p:extLst>
      <p:ext uri="{BB962C8B-B14F-4D97-AF65-F5344CB8AC3E}">
        <p14:creationId xmlns:p14="http://schemas.microsoft.com/office/powerpoint/2010/main" val="14126863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t="3847" b="6346"/>
          <a:stretch/>
        </p:blipFill>
        <p:spPr>
          <a:xfrm>
            <a:off x="2172119" y="1228724"/>
            <a:ext cx="4914481" cy="5257801"/>
          </a:xfrm>
        </p:spPr>
      </p:pic>
      <p:sp>
        <p:nvSpPr>
          <p:cNvPr id="4" name="Title 1"/>
          <p:cNvSpPr txBox="1">
            <a:spLocks/>
          </p:cNvSpPr>
          <p:nvPr/>
        </p:nvSpPr>
        <p:spPr>
          <a:xfrm>
            <a:off x="0" y="0"/>
            <a:ext cx="9144000" cy="1143000"/>
          </a:xfrm>
          <a:prstGeom prst="rect">
            <a:avLst/>
          </a:prstGeom>
          <a:gradFill>
            <a:gsLst>
              <a:gs pos="0">
                <a:srgbClr val="DDDDDD"/>
              </a:gs>
              <a:gs pos="50000">
                <a:srgbClr val="EAEAEA"/>
              </a:gs>
              <a:gs pos="100000">
                <a:schemeClr val="accent1">
                  <a:tint val="23500"/>
                  <a:satMod val="160000"/>
                </a:schemeClr>
              </a:gs>
            </a:gsLst>
            <a:lin ang="5400000" scaled="0"/>
          </a:gra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t>Annual DHS Allocations Bulletin</a:t>
            </a:r>
            <a:endParaRPr lang="en-US" b="1" dirty="0"/>
          </a:p>
        </p:txBody>
      </p:sp>
      <p:sp>
        <p:nvSpPr>
          <p:cNvPr id="5" name="Slide Number Placeholder 4"/>
          <p:cNvSpPr>
            <a:spLocks noGrp="1"/>
          </p:cNvSpPr>
          <p:nvPr>
            <p:ph type="sldNum" sz="quarter" idx="12"/>
          </p:nvPr>
        </p:nvSpPr>
        <p:spPr>
          <a:xfrm>
            <a:off x="6553200" y="6356350"/>
            <a:ext cx="2133600" cy="365125"/>
          </a:xfrm>
        </p:spPr>
        <p:txBody>
          <a:bodyPr/>
          <a:lstStyle/>
          <a:p>
            <a:fld id="{5F5C333F-6614-4B81-BC00-B3A933950F34}" type="slidenum">
              <a:rPr lang="en-US" smtClean="0"/>
              <a:pPr/>
              <a:t>18</a:t>
            </a:fld>
            <a:endParaRPr lang="en-US" dirty="0"/>
          </a:p>
        </p:txBody>
      </p:sp>
    </p:spTree>
    <p:extLst>
      <p:ext uri="{BB962C8B-B14F-4D97-AF65-F5344CB8AC3E}">
        <p14:creationId xmlns:p14="http://schemas.microsoft.com/office/powerpoint/2010/main" val="13532682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0" y="0"/>
            <a:ext cx="9144000" cy="1143000"/>
          </a:xfrm>
          <a:prstGeom prst="rect">
            <a:avLst/>
          </a:prstGeom>
          <a:gradFill>
            <a:gsLst>
              <a:gs pos="0">
                <a:srgbClr val="DDDDDD"/>
              </a:gs>
              <a:gs pos="50000">
                <a:srgbClr val="EAEAEA"/>
              </a:gs>
              <a:gs pos="100000">
                <a:schemeClr val="accent1">
                  <a:tint val="23500"/>
                  <a:satMod val="160000"/>
                </a:schemeClr>
              </a:gs>
            </a:gsLst>
            <a:lin ang="5400000" scaled="0"/>
          </a:gra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t>Annual DHS Budget Prep Bulletin</a:t>
            </a:r>
            <a:endParaRPr lang="en-US" b="1" dirty="0"/>
          </a:p>
        </p:txBody>
      </p:sp>
      <p:sp>
        <p:nvSpPr>
          <p:cNvPr id="5" name="Slide Number Placeholder 4"/>
          <p:cNvSpPr>
            <a:spLocks noGrp="1"/>
          </p:cNvSpPr>
          <p:nvPr>
            <p:ph type="sldNum" sz="quarter" idx="12"/>
          </p:nvPr>
        </p:nvSpPr>
        <p:spPr>
          <a:xfrm>
            <a:off x="6553200" y="6356350"/>
            <a:ext cx="2133600" cy="365125"/>
          </a:xfrm>
        </p:spPr>
        <p:txBody>
          <a:bodyPr/>
          <a:lstStyle/>
          <a:p>
            <a:fld id="{5F5C333F-6614-4B81-BC00-B3A933950F34}" type="slidenum">
              <a:rPr lang="en-US" smtClean="0"/>
              <a:pPr/>
              <a:t>19</a:t>
            </a:fld>
            <a:endParaRPr lang="en-US" dirty="0"/>
          </a:p>
        </p:txBody>
      </p:sp>
      <p:pic>
        <p:nvPicPr>
          <p:cNvPr id="3" name="Content Placeholder 2"/>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t="3845" b="8406"/>
          <a:stretch/>
        </p:blipFill>
        <p:spPr>
          <a:xfrm>
            <a:off x="2048817" y="1143000"/>
            <a:ext cx="5037783" cy="5720798"/>
          </a:xfrm>
        </p:spPr>
      </p:pic>
    </p:spTree>
    <p:extLst>
      <p:ext uri="{BB962C8B-B14F-4D97-AF65-F5344CB8AC3E}">
        <p14:creationId xmlns:p14="http://schemas.microsoft.com/office/powerpoint/2010/main" val="10351524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09600"/>
            <a:ext cx="9144000" cy="1447800"/>
          </a:xfrm>
        </p:spPr>
        <p:txBody>
          <a:bodyPr anchor="t" anchorCtr="0">
            <a:noAutofit/>
          </a:bodyPr>
          <a:lstStyle/>
          <a:p>
            <a:r>
              <a:rPr lang="en-US" sz="4300" b="1" dirty="0" smtClean="0">
                <a:solidFill>
                  <a:srgbClr val="0000FF"/>
                </a:solidFill>
              </a:rPr>
              <a:t>Introduction to Human Service Finance for Minnesota County Directors</a:t>
            </a:r>
            <a:endParaRPr lang="en-US" sz="4300" b="1" dirty="0">
              <a:solidFill>
                <a:srgbClr val="0000FF"/>
              </a:solidFill>
            </a:endParaRPr>
          </a:p>
        </p:txBody>
      </p:sp>
      <p:sp>
        <p:nvSpPr>
          <p:cNvPr id="11" name="Content Placeholder 2"/>
          <p:cNvSpPr txBox="1">
            <a:spLocks/>
          </p:cNvSpPr>
          <p:nvPr/>
        </p:nvSpPr>
        <p:spPr>
          <a:xfrm>
            <a:off x="533400" y="2209800"/>
            <a:ext cx="8229600" cy="3810000"/>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514350" indent="-514350" algn="l">
              <a:buFont typeface="+mj-lt"/>
              <a:buAutoNum type="arabicPeriod"/>
            </a:pPr>
            <a:r>
              <a:rPr lang="en-US" sz="3600" dirty="0">
                <a:solidFill>
                  <a:prstClr val="black"/>
                </a:solidFill>
              </a:rPr>
              <a:t>Welcome, Overview, &amp; Basic Concepts</a:t>
            </a:r>
          </a:p>
          <a:p>
            <a:pPr marL="514350" indent="-514350" algn="l">
              <a:buFont typeface="+mj-lt"/>
              <a:buAutoNum type="arabicPeriod"/>
            </a:pPr>
            <a:r>
              <a:rPr lang="en-US" sz="3600" dirty="0">
                <a:solidFill>
                  <a:prstClr val="black"/>
                </a:solidFill>
              </a:rPr>
              <a:t>Cash Assistance &amp;  Health Care</a:t>
            </a:r>
          </a:p>
          <a:p>
            <a:pPr marL="514350" indent="-514350" algn="l">
              <a:buFont typeface="+mj-lt"/>
              <a:buAutoNum type="arabicPeriod"/>
            </a:pPr>
            <a:r>
              <a:rPr lang="en-US" sz="3600" dirty="0">
                <a:solidFill>
                  <a:prstClr val="black"/>
                </a:solidFill>
              </a:rPr>
              <a:t>Social Services Fiscal Elements</a:t>
            </a:r>
          </a:p>
          <a:p>
            <a:pPr marL="514350" indent="-514350" algn="l">
              <a:buFont typeface="+mj-lt"/>
              <a:buAutoNum type="arabicPeriod"/>
            </a:pPr>
            <a:r>
              <a:rPr lang="en-US" sz="3600" dirty="0">
                <a:solidFill>
                  <a:prstClr val="black"/>
                </a:solidFill>
              </a:rPr>
              <a:t>Children’s Social Services</a:t>
            </a:r>
          </a:p>
          <a:p>
            <a:pPr marL="514350" indent="-514350" algn="l">
              <a:buFont typeface="+mj-lt"/>
              <a:buAutoNum type="arabicPeriod"/>
            </a:pPr>
            <a:r>
              <a:rPr lang="en-US" sz="3600" dirty="0" smtClean="0">
                <a:solidFill>
                  <a:prstClr val="black"/>
                </a:solidFill>
              </a:rPr>
              <a:t>Adult Social Services</a:t>
            </a:r>
          </a:p>
          <a:p>
            <a:pPr marL="514350" indent="-514350" algn="l">
              <a:buFont typeface="+mj-lt"/>
              <a:buAutoNum type="arabicPeriod"/>
            </a:pPr>
            <a:r>
              <a:rPr lang="en-US" sz="3600" b="1" dirty="0">
                <a:solidFill>
                  <a:prstClr val="black"/>
                </a:solidFill>
              </a:rPr>
              <a:t>Budgeting &amp; Conclusion</a:t>
            </a:r>
          </a:p>
          <a:p>
            <a:endParaRPr lang="en-US" dirty="0">
              <a:solidFill>
                <a:prstClr val="black">
                  <a:tint val="75000"/>
                </a:prstClr>
              </a:solidFill>
            </a:endParaRPr>
          </a:p>
        </p:txBody>
      </p:sp>
      <p:sp>
        <p:nvSpPr>
          <p:cNvPr id="12" name="TextBox 11"/>
          <p:cNvSpPr txBox="1"/>
          <p:nvPr/>
        </p:nvSpPr>
        <p:spPr>
          <a:xfrm>
            <a:off x="3138617" y="6044625"/>
            <a:ext cx="3033583" cy="584775"/>
          </a:xfrm>
          <a:prstGeom prst="rect">
            <a:avLst/>
          </a:prstGeom>
          <a:noFill/>
        </p:spPr>
        <p:txBody>
          <a:bodyPr wrap="square" rtlCol="0">
            <a:spAutoFit/>
          </a:bodyPr>
          <a:lstStyle/>
          <a:p>
            <a:pPr algn="ctr"/>
            <a:r>
              <a:rPr lang="en-US" sz="3200" b="1" dirty="0" smtClean="0">
                <a:solidFill>
                  <a:srgbClr val="0000FF"/>
                </a:solidFill>
              </a:rPr>
              <a:t>A 6-Video Series</a:t>
            </a:r>
            <a:endParaRPr lang="en-US" sz="3200" b="1" dirty="0">
              <a:solidFill>
                <a:srgbClr val="0000FF"/>
              </a:solidFill>
            </a:endParaRPr>
          </a:p>
        </p:txBody>
      </p:sp>
      <p:sp>
        <p:nvSpPr>
          <p:cNvPr id="5" name="Slide Number Placeholder 4"/>
          <p:cNvSpPr>
            <a:spLocks noGrp="1"/>
          </p:cNvSpPr>
          <p:nvPr>
            <p:ph type="sldNum" sz="quarter" idx="12"/>
          </p:nvPr>
        </p:nvSpPr>
        <p:spPr>
          <a:xfrm>
            <a:off x="6553200" y="6356350"/>
            <a:ext cx="2133600" cy="365125"/>
          </a:xfrm>
        </p:spPr>
        <p:txBody>
          <a:bodyPr/>
          <a:lstStyle/>
          <a:p>
            <a:fld id="{5F5C333F-6614-4B81-BC00-B3A933950F34}" type="slidenum">
              <a:rPr lang="en-US" smtClean="0">
                <a:solidFill>
                  <a:prstClr val="black">
                    <a:tint val="75000"/>
                  </a:prstClr>
                </a:solidFill>
              </a:rPr>
              <a:pPr/>
              <a:t>2</a:t>
            </a:fld>
            <a:endParaRPr lang="en-US" dirty="0">
              <a:solidFill>
                <a:prstClr val="black">
                  <a:tint val="75000"/>
                </a:prstClr>
              </a:solidFill>
            </a:endParaRPr>
          </a:p>
        </p:txBody>
      </p:sp>
    </p:spTree>
    <p:extLst>
      <p:ext uri="{BB962C8B-B14F-4D97-AF65-F5344CB8AC3E}">
        <p14:creationId xmlns:p14="http://schemas.microsoft.com/office/powerpoint/2010/main" val="13728694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accent1"/>
                </a:solidFill>
              </a:rPr>
              <a:t/>
            </a:r>
            <a:br>
              <a:rPr lang="en-US" b="1" dirty="0">
                <a:solidFill>
                  <a:schemeClr val="accent1"/>
                </a:solidFill>
              </a:rPr>
            </a:br>
            <a:endParaRPr lang="en-US" dirty="0">
              <a:solidFill>
                <a:schemeClr val="accent1"/>
              </a:solidFill>
            </a:endParaRPr>
          </a:p>
        </p:txBody>
      </p:sp>
      <p:sp>
        <p:nvSpPr>
          <p:cNvPr id="3" name="Content Placeholder 2"/>
          <p:cNvSpPr>
            <a:spLocks noGrp="1"/>
          </p:cNvSpPr>
          <p:nvPr>
            <p:ph idx="1"/>
          </p:nvPr>
        </p:nvSpPr>
        <p:spPr>
          <a:xfrm>
            <a:off x="457200" y="1524000"/>
            <a:ext cx="8229600" cy="5257800"/>
          </a:xfrm>
        </p:spPr>
        <p:txBody>
          <a:bodyPr>
            <a:normAutofit lnSpcReduction="10000"/>
          </a:bodyPr>
          <a:lstStyle/>
          <a:p>
            <a:pPr marL="0" indent="0">
              <a:buNone/>
            </a:pPr>
            <a:r>
              <a:rPr lang="en-US" b="1" dirty="0" smtClean="0"/>
              <a:t>Fund location</a:t>
            </a:r>
          </a:p>
          <a:p>
            <a:r>
              <a:rPr lang="en-US" dirty="0" smtClean="0"/>
              <a:t>Human Services Fund</a:t>
            </a:r>
          </a:p>
          <a:p>
            <a:r>
              <a:rPr lang="en-US" dirty="0" smtClean="0"/>
              <a:t>Handled centrally at the countywide level</a:t>
            </a:r>
          </a:p>
          <a:p>
            <a:pPr marL="0" indent="0">
              <a:buNone/>
            </a:pPr>
            <a:r>
              <a:rPr lang="en-US" b="1" dirty="0"/>
              <a:t>Level of granularity</a:t>
            </a:r>
          </a:p>
          <a:p>
            <a:r>
              <a:rPr lang="en-US" dirty="0" smtClean="0"/>
              <a:t>General reserves</a:t>
            </a:r>
          </a:p>
          <a:p>
            <a:r>
              <a:rPr lang="en-US" dirty="0" smtClean="0"/>
              <a:t>Specific set-asides</a:t>
            </a:r>
            <a:endParaRPr lang="en-US" dirty="0"/>
          </a:p>
          <a:p>
            <a:pPr marL="0" indent="0">
              <a:buNone/>
            </a:pPr>
            <a:r>
              <a:rPr lang="en-US" b="1" dirty="0"/>
              <a:t>Take-away</a:t>
            </a:r>
          </a:p>
          <a:p>
            <a:r>
              <a:rPr lang="en-US" dirty="0"/>
              <a:t>Every county handles reserves </a:t>
            </a:r>
            <a:r>
              <a:rPr lang="en-US" dirty="0" smtClean="0"/>
              <a:t>differently.</a:t>
            </a:r>
            <a:endParaRPr lang="en-US" dirty="0"/>
          </a:p>
          <a:p>
            <a:r>
              <a:rPr lang="en-US" dirty="0"/>
              <a:t>Know how your county addresses </a:t>
            </a:r>
            <a:r>
              <a:rPr lang="en-US" dirty="0" smtClean="0"/>
              <a:t>them.</a:t>
            </a:r>
            <a:endParaRPr lang="en-US" dirty="0"/>
          </a:p>
          <a:p>
            <a:endParaRPr lang="en-US" dirty="0"/>
          </a:p>
          <a:p>
            <a:endParaRPr lang="en-US" dirty="0" smtClean="0"/>
          </a:p>
          <a:p>
            <a:endParaRPr lang="en-US" dirty="0"/>
          </a:p>
        </p:txBody>
      </p:sp>
      <p:sp>
        <p:nvSpPr>
          <p:cNvPr id="4" name="Slide Number Placeholder 3"/>
          <p:cNvSpPr>
            <a:spLocks noGrp="1"/>
          </p:cNvSpPr>
          <p:nvPr>
            <p:ph type="sldNum" sz="quarter" idx="12"/>
          </p:nvPr>
        </p:nvSpPr>
        <p:spPr/>
        <p:txBody>
          <a:bodyPr/>
          <a:lstStyle/>
          <a:p>
            <a:fld id="{5F5C333F-6614-4B81-BC00-B3A933950F34}" type="slidenum">
              <a:rPr lang="en-US" smtClean="0"/>
              <a:pPr/>
              <a:t>20</a:t>
            </a:fld>
            <a:endParaRPr lang="en-US" dirty="0"/>
          </a:p>
        </p:txBody>
      </p:sp>
      <p:sp>
        <p:nvSpPr>
          <p:cNvPr id="7" name="Title 1"/>
          <p:cNvSpPr txBox="1">
            <a:spLocks/>
          </p:cNvSpPr>
          <p:nvPr/>
        </p:nvSpPr>
        <p:spPr>
          <a:xfrm>
            <a:off x="0" y="0"/>
            <a:ext cx="9144000" cy="1143000"/>
          </a:xfrm>
          <a:prstGeom prst="rect">
            <a:avLst/>
          </a:prstGeom>
          <a:gradFill>
            <a:gsLst>
              <a:gs pos="0">
                <a:srgbClr val="DDDDDD"/>
              </a:gs>
              <a:gs pos="50000">
                <a:srgbClr val="EAEAEA"/>
              </a:gs>
              <a:gs pos="100000">
                <a:schemeClr val="accent1">
                  <a:tint val="23500"/>
                  <a:satMod val="160000"/>
                </a:schemeClr>
              </a:gs>
            </a:gsLst>
            <a:lin ang="5400000" scaled="0"/>
          </a:gra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t>Budget Reserves</a:t>
            </a:r>
            <a:endParaRPr lang="en-US" b="1" dirty="0"/>
          </a:p>
        </p:txBody>
      </p:sp>
      <p:pic>
        <p:nvPicPr>
          <p:cNvPr id="1027" name="Picture 3" descr="C:\Users\pwjms22\AppData\Local\Microsoft\Windows\Temporary Internet Files\Content.IE5\NCXWHQMI\MC900391154[1].wmf" title="Piggy bank"/>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53200" y="354073"/>
            <a:ext cx="2209800" cy="206190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505700" y="1219200"/>
            <a:ext cx="571500" cy="923330"/>
          </a:xfrm>
          <a:prstGeom prst="rect">
            <a:avLst/>
          </a:prstGeom>
          <a:noFill/>
        </p:spPr>
        <p:txBody>
          <a:bodyPr wrap="square" rtlCol="0">
            <a:spAutoFit/>
          </a:bodyPr>
          <a:lstStyle/>
          <a:p>
            <a:r>
              <a:rPr lang="en-US" sz="5400" dirty="0" smtClean="0">
                <a:solidFill>
                  <a:srgbClr val="C00000"/>
                </a:solidFill>
              </a:rPr>
              <a:t>$</a:t>
            </a:r>
            <a:endParaRPr lang="en-US" sz="5400" dirty="0">
              <a:solidFill>
                <a:srgbClr val="C00000"/>
              </a:solidFill>
            </a:endParaRPr>
          </a:p>
        </p:txBody>
      </p:sp>
    </p:spTree>
    <p:extLst>
      <p:ext uri="{BB962C8B-B14F-4D97-AF65-F5344CB8AC3E}">
        <p14:creationId xmlns:p14="http://schemas.microsoft.com/office/powerpoint/2010/main" val="16160346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82221" y="2895600"/>
            <a:ext cx="7975979" cy="5029200"/>
          </a:xfrm>
        </p:spPr>
        <p:txBody>
          <a:bodyPr>
            <a:normAutofit/>
          </a:bodyPr>
          <a:lstStyle/>
          <a:p>
            <a:r>
              <a:rPr lang="en-US" dirty="0"/>
              <a:t>Your approach </a:t>
            </a:r>
            <a:r>
              <a:rPr lang="en-US" dirty="0" smtClean="0"/>
              <a:t>will </a:t>
            </a:r>
            <a:r>
              <a:rPr lang="en-US" dirty="0"/>
              <a:t>be quite different depending on the fiscal context.</a:t>
            </a:r>
          </a:p>
          <a:p>
            <a:r>
              <a:rPr lang="en-US" dirty="0" smtClean="0"/>
              <a:t>No budget environment stays forever.</a:t>
            </a:r>
          </a:p>
          <a:p>
            <a:r>
              <a:rPr lang="en-US" dirty="0" smtClean="0"/>
              <a:t>We look in general at three budget environments: Cutting, Steady, and Growth.</a:t>
            </a:r>
          </a:p>
          <a:p>
            <a:r>
              <a:rPr lang="en-US" dirty="0" smtClean="0"/>
              <a:t>Much in common, but they each have unique challenges.</a:t>
            </a:r>
            <a:endParaRPr lang="en-US" dirty="0"/>
          </a:p>
        </p:txBody>
      </p:sp>
      <p:sp>
        <p:nvSpPr>
          <p:cNvPr id="4" name="Title 1"/>
          <p:cNvSpPr txBox="1">
            <a:spLocks/>
          </p:cNvSpPr>
          <p:nvPr/>
        </p:nvSpPr>
        <p:spPr>
          <a:xfrm>
            <a:off x="0" y="0"/>
            <a:ext cx="9144000" cy="1143000"/>
          </a:xfrm>
          <a:prstGeom prst="rect">
            <a:avLst/>
          </a:prstGeom>
          <a:gradFill>
            <a:gsLst>
              <a:gs pos="0">
                <a:srgbClr val="DDDDDD"/>
              </a:gs>
              <a:gs pos="50000">
                <a:srgbClr val="EAEAEA"/>
              </a:gs>
              <a:gs pos="100000">
                <a:schemeClr val="accent1">
                  <a:tint val="23500"/>
                  <a:satMod val="160000"/>
                </a:schemeClr>
              </a:gs>
            </a:gsLst>
            <a:lin ang="5400000" scaled="0"/>
          </a:gra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t>Budget Environment</a:t>
            </a:r>
            <a:endParaRPr lang="en-US" b="1" dirty="0"/>
          </a:p>
        </p:txBody>
      </p:sp>
      <p:sp>
        <p:nvSpPr>
          <p:cNvPr id="5" name="Slide Number Placeholder 4"/>
          <p:cNvSpPr>
            <a:spLocks noGrp="1"/>
          </p:cNvSpPr>
          <p:nvPr>
            <p:ph type="sldNum" sz="quarter" idx="12"/>
          </p:nvPr>
        </p:nvSpPr>
        <p:spPr>
          <a:xfrm>
            <a:off x="6553200" y="6356350"/>
            <a:ext cx="2133600" cy="365125"/>
          </a:xfrm>
        </p:spPr>
        <p:txBody>
          <a:bodyPr/>
          <a:lstStyle/>
          <a:p>
            <a:fld id="{5F5C333F-6614-4B81-BC00-B3A933950F34}" type="slidenum">
              <a:rPr lang="en-US" smtClean="0"/>
              <a:pPr/>
              <a:t>21</a:t>
            </a:fld>
            <a:endParaRPr lang="en-US" dirty="0"/>
          </a:p>
        </p:txBody>
      </p:sp>
      <p:pic>
        <p:nvPicPr>
          <p:cNvPr id="6146" name="Picture 2" descr="C:\Users\Mary Sue Lobenstein\AppData\Local\Microsoft\Windows\Temporary Internet Files\Content.IE5\NAGQV8OH\MC900324374[1].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67372" y="1295400"/>
            <a:ext cx="1824228" cy="124815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457200" y="1295400"/>
            <a:ext cx="4495800" cy="1676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The current budget environment makes a big difference.</a:t>
            </a:r>
            <a:endParaRPr lang="en-US" dirty="0"/>
          </a:p>
        </p:txBody>
      </p:sp>
      <p:pic>
        <p:nvPicPr>
          <p:cNvPr id="6148" name="Picture 4" descr="C:\Users\Mary Sue Lobenstein\AppData\Local\Microsoft\Windows\Temporary Internet Files\Content.IE5\N6WU1JC8\MC900389200[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27009" y="1009952"/>
            <a:ext cx="1502391" cy="1657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8601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16921" y="1524000"/>
            <a:ext cx="5931479" cy="5029200"/>
          </a:xfrm>
        </p:spPr>
        <p:txBody>
          <a:bodyPr>
            <a:normAutofit/>
          </a:bodyPr>
          <a:lstStyle/>
          <a:p>
            <a:r>
              <a:rPr lang="en-US" dirty="0" smtClean="0"/>
              <a:t>It intuitively seems as though budget cutting would be the hardest, and no doubt it is.</a:t>
            </a:r>
          </a:p>
          <a:p>
            <a:r>
              <a:rPr lang="en-US" dirty="0" smtClean="0"/>
              <a:t>It offers special challenges but also special opportunities.</a:t>
            </a:r>
          </a:p>
          <a:p>
            <a:r>
              <a:rPr lang="en-US" dirty="0" smtClean="0"/>
              <a:t>We each draw on the last big round of major reductions in 2003 for lessons to remember for another time.</a:t>
            </a:r>
          </a:p>
          <a:p>
            <a:endParaRPr lang="en-US" dirty="0"/>
          </a:p>
        </p:txBody>
      </p:sp>
      <p:sp>
        <p:nvSpPr>
          <p:cNvPr id="4" name="Title 1"/>
          <p:cNvSpPr txBox="1">
            <a:spLocks/>
          </p:cNvSpPr>
          <p:nvPr/>
        </p:nvSpPr>
        <p:spPr>
          <a:xfrm>
            <a:off x="0" y="0"/>
            <a:ext cx="9144000" cy="1143000"/>
          </a:xfrm>
          <a:prstGeom prst="rect">
            <a:avLst/>
          </a:prstGeom>
          <a:gradFill>
            <a:gsLst>
              <a:gs pos="0">
                <a:srgbClr val="DDDDDD"/>
              </a:gs>
              <a:gs pos="50000">
                <a:srgbClr val="EAEAEA"/>
              </a:gs>
              <a:gs pos="100000">
                <a:schemeClr val="accent1">
                  <a:tint val="23500"/>
                  <a:satMod val="160000"/>
                </a:schemeClr>
              </a:gs>
            </a:gsLst>
            <a:lin ang="5400000" scaled="0"/>
          </a:gra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t>Budget Cutting Environment</a:t>
            </a:r>
            <a:endParaRPr lang="en-US" b="1" dirty="0"/>
          </a:p>
        </p:txBody>
      </p:sp>
      <p:sp>
        <p:nvSpPr>
          <p:cNvPr id="5" name="Slide Number Placeholder 4"/>
          <p:cNvSpPr>
            <a:spLocks noGrp="1"/>
          </p:cNvSpPr>
          <p:nvPr>
            <p:ph type="sldNum" sz="quarter" idx="12"/>
          </p:nvPr>
        </p:nvSpPr>
        <p:spPr>
          <a:xfrm>
            <a:off x="6553200" y="6356350"/>
            <a:ext cx="2133600" cy="365125"/>
          </a:xfrm>
        </p:spPr>
        <p:txBody>
          <a:bodyPr/>
          <a:lstStyle/>
          <a:p>
            <a:fld id="{5F5C333F-6614-4B81-BC00-B3A933950F34}" type="slidenum">
              <a:rPr lang="en-US" smtClean="0"/>
              <a:pPr/>
              <a:t>22</a:t>
            </a:fld>
            <a:endParaRPr lang="en-US" dirty="0"/>
          </a:p>
        </p:txBody>
      </p:sp>
      <p:pic>
        <p:nvPicPr>
          <p:cNvPr id="6" name="Picture 3" descr="C:\Users\Mary Sue Lobenstein\AppData\Local\Microsoft\Windows\Temporary Internet Files\Content.IE5\NAGQV8OH\MC900370340[1].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6001243" y="2438400"/>
            <a:ext cx="2914157"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6034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19200"/>
            <a:ext cx="8686800" cy="5638800"/>
          </a:xfrm>
        </p:spPr>
        <p:txBody>
          <a:bodyPr>
            <a:normAutofit fontScale="70000" lnSpcReduction="20000"/>
          </a:bodyPr>
          <a:lstStyle/>
          <a:p>
            <a:pPr marL="514350" lvl="0" indent="-514350" eaLnBrk="0">
              <a:buFont typeface="+mj-lt"/>
              <a:buAutoNum type="arabicPeriod"/>
            </a:pPr>
            <a:r>
              <a:rPr lang="en-US" b="1" dirty="0"/>
              <a:t>Be a county team member </a:t>
            </a:r>
            <a:r>
              <a:rPr lang="en-US" b="1" dirty="0" smtClean="0"/>
              <a:t>– </a:t>
            </a:r>
            <a:r>
              <a:rPr lang="en-US" dirty="0"/>
              <a:t>As a Human Services director, be a county team member in any way possible. Join in any early attempts county administrators or board members have to use a committee process to determine how budget cutting is going to be done. Get in on the early deliberations, try to be appointed to any positions that </a:t>
            </a:r>
            <a:r>
              <a:rPr lang="en-US" dirty="0" smtClean="0"/>
              <a:t>give </a:t>
            </a:r>
            <a:r>
              <a:rPr lang="en-US" dirty="0"/>
              <a:t>you strength in the county budget process. Let the board, county administrator and others know that you understand what the county is up against, that you've studied the whole picture, and that you're ready to be a part of the solution, whatever that may mean for your department.</a:t>
            </a:r>
          </a:p>
          <a:p>
            <a:pPr marL="514350" lvl="0" indent="-514350" eaLnBrk="0">
              <a:buFont typeface="+mj-lt"/>
              <a:buAutoNum type="arabicPeriod"/>
            </a:pPr>
            <a:endParaRPr lang="en-US" dirty="0"/>
          </a:p>
          <a:p>
            <a:pPr marL="514350" lvl="0" indent="-514350" eaLnBrk="0">
              <a:buFont typeface="+mj-lt"/>
              <a:buAutoNum type="arabicPeriod"/>
            </a:pPr>
            <a:r>
              <a:rPr lang="en-US" b="1" dirty="0"/>
              <a:t>Emphasize </a:t>
            </a:r>
            <a:r>
              <a:rPr lang="en-US" b="1" dirty="0" smtClean="0"/>
              <a:t>revenue </a:t>
            </a:r>
            <a:r>
              <a:rPr lang="en-US" b="1" dirty="0"/>
              <a:t>received in Human Service budgets as much as possible </a:t>
            </a:r>
            <a:r>
              <a:rPr lang="en-US" b="1" dirty="0" smtClean="0"/>
              <a:t>– </a:t>
            </a:r>
            <a:r>
              <a:rPr lang="en-US" dirty="0"/>
              <a:t>Board members and administrators frequently think about cutting expenditures, which often means staff and contracts.  Help them understand that the Human Services budget is a lot about raising revenues.  Those revenues are lost and gained by earnings formulas that are affected by cuts that are made.  Give them some scenarios that make it real for them.</a:t>
            </a:r>
          </a:p>
        </p:txBody>
      </p:sp>
      <p:sp>
        <p:nvSpPr>
          <p:cNvPr id="4" name="Title 1"/>
          <p:cNvSpPr txBox="1">
            <a:spLocks/>
          </p:cNvSpPr>
          <p:nvPr/>
        </p:nvSpPr>
        <p:spPr>
          <a:xfrm>
            <a:off x="0" y="0"/>
            <a:ext cx="9144000" cy="1143000"/>
          </a:xfrm>
          <a:prstGeom prst="rect">
            <a:avLst/>
          </a:prstGeom>
          <a:gradFill>
            <a:gsLst>
              <a:gs pos="0">
                <a:srgbClr val="DDDDDD"/>
              </a:gs>
              <a:gs pos="50000">
                <a:srgbClr val="EAEAEA"/>
              </a:gs>
              <a:gs pos="100000">
                <a:schemeClr val="accent1">
                  <a:tint val="23500"/>
                  <a:satMod val="160000"/>
                </a:schemeClr>
              </a:gs>
            </a:gsLst>
            <a:lin ang="5400000" scaled="0"/>
          </a:gradFill>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t>7 Lessons </a:t>
            </a:r>
            <a:r>
              <a:rPr lang="en-US" b="1" dirty="0"/>
              <a:t>Learned </a:t>
            </a:r>
            <a:r>
              <a:rPr lang="en-US" b="1" dirty="0" smtClean="0"/>
              <a:t>from the 2003 Budget </a:t>
            </a:r>
            <a:r>
              <a:rPr lang="en-US" b="1" dirty="0"/>
              <a:t>Cuts</a:t>
            </a:r>
            <a:br>
              <a:rPr lang="en-US" b="1" dirty="0"/>
            </a:br>
            <a:r>
              <a:rPr lang="en-US" sz="3100" dirty="0" smtClean="0"/>
              <a:t>by Tom Henderson – May 2005</a:t>
            </a:r>
            <a:endParaRPr lang="en-US" sz="3100" dirty="0"/>
          </a:p>
        </p:txBody>
      </p:sp>
      <p:sp>
        <p:nvSpPr>
          <p:cNvPr id="5" name="Slide Number Placeholder 4"/>
          <p:cNvSpPr>
            <a:spLocks noGrp="1"/>
          </p:cNvSpPr>
          <p:nvPr>
            <p:ph type="sldNum" sz="quarter" idx="12"/>
          </p:nvPr>
        </p:nvSpPr>
        <p:spPr>
          <a:xfrm>
            <a:off x="6553200" y="6356350"/>
            <a:ext cx="2133600" cy="365125"/>
          </a:xfrm>
        </p:spPr>
        <p:txBody>
          <a:bodyPr/>
          <a:lstStyle/>
          <a:p>
            <a:fld id="{5F5C333F-6614-4B81-BC00-B3A933950F34}" type="slidenum">
              <a:rPr lang="en-US" smtClean="0"/>
              <a:pPr/>
              <a:t>23</a:t>
            </a:fld>
            <a:endParaRPr lang="en-US" dirty="0"/>
          </a:p>
        </p:txBody>
      </p:sp>
    </p:spTree>
    <p:extLst>
      <p:ext uri="{BB962C8B-B14F-4D97-AF65-F5344CB8AC3E}">
        <p14:creationId xmlns:p14="http://schemas.microsoft.com/office/powerpoint/2010/main" val="37181814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71600"/>
            <a:ext cx="8686800" cy="5257800"/>
          </a:xfrm>
        </p:spPr>
        <p:txBody>
          <a:bodyPr>
            <a:normAutofit fontScale="70000" lnSpcReduction="20000"/>
          </a:bodyPr>
          <a:lstStyle/>
          <a:p>
            <a:pPr marL="514350" lvl="0" indent="-514350" eaLnBrk="0">
              <a:buFont typeface="+mj-lt"/>
              <a:buAutoNum type="arabicPeriod" startAt="3"/>
            </a:pPr>
            <a:r>
              <a:rPr lang="en-US" b="1" dirty="0"/>
              <a:t>Take your share of county goals for staff cuts </a:t>
            </a:r>
            <a:r>
              <a:rPr lang="en-US" b="1" dirty="0" smtClean="0"/>
              <a:t>– </a:t>
            </a:r>
            <a:r>
              <a:rPr lang="en-US" dirty="0"/>
              <a:t>You also need to put together clearly for the board members and administrator both the implications for lost revenues for positions dropped and lost services and what could happen to other non-staff costs when those services are no longer performed by county staff.  An example might be dropping a county CD case manager only to have more clients languish and return to detox and treatment resources, which could have contracted county cost implications. These costs may go beyond what you have saved by eliminating the position, at least in county dollars.</a:t>
            </a:r>
          </a:p>
          <a:p>
            <a:pPr marL="457200" lvl="0" indent="-457200" eaLnBrk="0">
              <a:buFont typeface="+mj-lt"/>
              <a:buAutoNum type="arabicPeriod" startAt="3"/>
            </a:pPr>
            <a:endParaRPr lang="en-US" sz="2200" dirty="0"/>
          </a:p>
          <a:p>
            <a:pPr marL="514350" lvl="0" indent="-514350" eaLnBrk="0">
              <a:buFont typeface="+mj-lt"/>
              <a:buAutoNum type="arabicPeriod" startAt="3"/>
            </a:pPr>
            <a:r>
              <a:rPr lang="en-US" b="1" dirty="0"/>
              <a:t>Contract cutting </a:t>
            </a:r>
            <a:r>
              <a:rPr lang="en-US" b="1" dirty="0" smtClean="0"/>
              <a:t>– </a:t>
            </a:r>
            <a:r>
              <a:rPr lang="en-US" dirty="0"/>
              <a:t>You need to get "inside" the contracted organization and have discussions about exactly what services are going to be reduced or changed and exactly how the cost reductions are going to be achieved in an agreeable fashion.  If you just do across-the-board cuts and don't go further to decide exactly how those cost reductions are going to be achieved, you may end up with cost overruns the next year and/or delayed and temporary fixes in budgets that only-come back to haunt the contractor and the county as deficits and other problems show up in future Years. (STMHC Example)</a:t>
            </a:r>
          </a:p>
        </p:txBody>
      </p:sp>
      <p:sp>
        <p:nvSpPr>
          <p:cNvPr id="4" name="Title 1"/>
          <p:cNvSpPr txBox="1">
            <a:spLocks/>
          </p:cNvSpPr>
          <p:nvPr/>
        </p:nvSpPr>
        <p:spPr>
          <a:xfrm>
            <a:off x="0" y="0"/>
            <a:ext cx="9144000" cy="1143000"/>
          </a:xfrm>
          <a:prstGeom prst="rect">
            <a:avLst/>
          </a:prstGeom>
          <a:gradFill>
            <a:gsLst>
              <a:gs pos="0">
                <a:srgbClr val="DDDDDD"/>
              </a:gs>
              <a:gs pos="50000">
                <a:srgbClr val="EAEAEA"/>
              </a:gs>
              <a:gs pos="100000">
                <a:schemeClr val="accent1">
                  <a:tint val="23500"/>
                  <a:satMod val="160000"/>
                </a:schemeClr>
              </a:gs>
            </a:gsLst>
            <a:lin ang="5400000" scaled="0"/>
          </a:gradFill>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t>7 Lessons </a:t>
            </a:r>
            <a:r>
              <a:rPr lang="en-US" b="1" dirty="0"/>
              <a:t>Learned </a:t>
            </a:r>
            <a:r>
              <a:rPr lang="en-US" b="1" dirty="0" smtClean="0"/>
              <a:t>from the 2003 Budget </a:t>
            </a:r>
            <a:r>
              <a:rPr lang="en-US" b="1" dirty="0"/>
              <a:t>Cuts</a:t>
            </a:r>
            <a:br>
              <a:rPr lang="en-US" b="1" dirty="0"/>
            </a:br>
            <a:r>
              <a:rPr lang="en-US" sz="3100" dirty="0" smtClean="0"/>
              <a:t>by Tom Henderson – May 2005</a:t>
            </a:r>
            <a:endParaRPr lang="en-US" sz="3100" dirty="0"/>
          </a:p>
        </p:txBody>
      </p:sp>
      <p:sp>
        <p:nvSpPr>
          <p:cNvPr id="5" name="Slide Number Placeholder 4"/>
          <p:cNvSpPr>
            <a:spLocks noGrp="1"/>
          </p:cNvSpPr>
          <p:nvPr>
            <p:ph type="sldNum" sz="quarter" idx="12"/>
          </p:nvPr>
        </p:nvSpPr>
        <p:spPr>
          <a:xfrm>
            <a:off x="6553200" y="6356350"/>
            <a:ext cx="2133600" cy="365125"/>
          </a:xfrm>
        </p:spPr>
        <p:txBody>
          <a:bodyPr/>
          <a:lstStyle/>
          <a:p>
            <a:fld id="{5F5C333F-6614-4B81-BC00-B3A933950F34}" type="slidenum">
              <a:rPr lang="en-US" smtClean="0"/>
              <a:pPr/>
              <a:t>24</a:t>
            </a:fld>
            <a:endParaRPr lang="en-US" dirty="0"/>
          </a:p>
        </p:txBody>
      </p:sp>
    </p:spTree>
    <p:extLst>
      <p:ext uri="{BB962C8B-B14F-4D97-AF65-F5344CB8AC3E}">
        <p14:creationId xmlns:p14="http://schemas.microsoft.com/office/powerpoint/2010/main" val="35260052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71600"/>
            <a:ext cx="8458200" cy="5257800"/>
          </a:xfrm>
        </p:spPr>
        <p:txBody>
          <a:bodyPr>
            <a:normAutofit fontScale="77500" lnSpcReduction="20000"/>
          </a:bodyPr>
          <a:lstStyle/>
          <a:p>
            <a:pPr marL="514350" indent="-514350" eaLnBrk="0">
              <a:buFont typeface="+mj-lt"/>
              <a:buAutoNum type="arabicPeriod" startAt="5"/>
            </a:pPr>
            <a:r>
              <a:rPr lang="en-US" b="1" dirty="0"/>
              <a:t>Out-of-home placement cost cutting — </a:t>
            </a:r>
            <a:r>
              <a:rPr lang="en-US" dirty="0"/>
              <a:t>You have to get buy-in from all players in this area if you want long term success. That means buy-in from the county judicial branch, corrections and your social service children's unit.  </a:t>
            </a:r>
            <a:r>
              <a:rPr lang="en-US" u="sng" dirty="0"/>
              <a:t>They must all adopt</a:t>
            </a:r>
            <a:r>
              <a:rPr lang="en-US" dirty="0"/>
              <a:t> philosophies of  out-of-home-placement that result in reductions in this area.  Short-term quotas and crisis</a:t>
            </a:r>
            <a:r>
              <a:rPr lang="en-US" baseline="30000" dirty="0"/>
              <a:t>-</a:t>
            </a:r>
            <a:r>
              <a:rPr lang="en-US" dirty="0"/>
              <a:t>management sometimes only put off </a:t>
            </a:r>
            <a:r>
              <a:rPr lang="en-US" dirty="0" smtClean="0"/>
              <a:t>placements, or </a:t>
            </a:r>
            <a:r>
              <a:rPr lang="en-US" dirty="0"/>
              <a:t>when the staff </a:t>
            </a:r>
            <a:r>
              <a:rPr lang="en-US" dirty="0" smtClean="0"/>
              <a:t>realize </a:t>
            </a:r>
            <a:r>
              <a:rPr lang="en-US" dirty="0"/>
              <a:t>the pressure is off, the placements come back, sometimes at a higher rate than ever before. </a:t>
            </a:r>
          </a:p>
          <a:p>
            <a:pPr marL="514350" lvl="0" indent="-514350" eaLnBrk="0">
              <a:buFont typeface="+mj-lt"/>
              <a:buAutoNum type="arabicPeriod" startAt="5"/>
            </a:pPr>
            <a:r>
              <a:rPr lang="en-US" b="1" dirty="0"/>
              <a:t>Revenue/fees increases </a:t>
            </a:r>
            <a:r>
              <a:rPr lang="en-US" b="1" dirty="0" smtClean="0"/>
              <a:t>– </a:t>
            </a:r>
            <a:r>
              <a:rPr lang="en-US" dirty="0" smtClean="0"/>
              <a:t>These </a:t>
            </a:r>
            <a:r>
              <a:rPr lang="en-US" dirty="0"/>
              <a:t>can become real political "hot potatoes" with community and certain client groups when they are introduced without proper community </a:t>
            </a:r>
            <a:r>
              <a:rPr lang="en-US" dirty="0" smtClean="0"/>
              <a:t>preparation. </a:t>
            </a:r>
            <a:r>
              <a:rPr lang="en-US" dirty="0"/>
              <a:t>Also, it takes staff to collect fees and that costs money too.  Detoxification fees, out-of-home placement fees, and licensing child care fees have been a real asset in our budget, along with Medical Assistance collections.</a:t>
            </a:r>
          </a:p>
        </p:txBody>
      </p:sp>
      <p:sp>
        <p:nvSpPr>
          <p:cNvPr id="4" name="Title 1"/>
          <p:cNvSpPr txBox="1">
            <a:spLocks/>
          </p:cNvSpPr>
          <p:nvPr/>
        </p:nvSpPr>
        <p:spPr>
          <a:xfrm>
            <a:off x="0" y="0"/>
            <a:ext cx="9144000" cy="1143000"/>
          </a:xfrm>
          <a:prstGeom prst="rect">
            <a:avLst/>
          </a:prstGeom>
          <a:gradFill>
            <a:gsLst>
              <a:gs pos="0">
                <a:srgbClr val="DDDDDD"/>
              </a:gs>
              <a:gs pos="50000">
                <a:srgbClr val="EAEAEA"/>
              </a:gs>
              <a:gs pos="100000">
                <a:schemeClr val="accent1">
                  <a:tint val="23500"/>
                  <a:satMod val="160000"/>
                </a:schemeClr>
              </a:gs>
            </a:gsLst>
            <a:lin ang="5400000" scaled="0"/>
          </a:gradFill>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t>7 Lessons </a:t>
            </a:r>
            <a:r>
              <a:rPr lang="en-US" b="1" dirty="0"/>
              <a:t>Learned </a:t>
            </a:r>
            <a:r>
              <a:rPr lang="en-US" b="1" dirty="0" smtClean="0"/>
              <a:t>from the 2003 Budget </a:t>
            </a:r>
            <a:r>
              <a:rPr lang="en-US" b="1" dirty="0"/>
              <a:t>Cuts</a:t>
            </a:r>
            <a:br>
              <a:rPr lang="en-US" b="1" dirty="0"/>
            </a:br>
            <a:r>
              <a:rPr lang="en-US" sz="3100" dirty="0" smtClean="0"/>
              <a:t>by Tom Henderson – May 2005</a:t>
            </a:r>
            <a:endParaRPr lang="en-US" sz="3100" dirty="0"/>
          </a:p>
        </p:txBody>
      </p:sp>
      <p:sp>
        <p:nvSpPr>
          <p:cNvPr id="5" name="Slide Number Placeholder 4"/>
          <p:cNvSpPr>
            <a:spLocks noGrp="1"/>
          </p:cNvSpPr>
          <p:nvPr>
            <p:ph type="sldNum" sz="quarter" idx="12"/>
          </p:nvPr>
        </p:nvSpPr>
        <p:spPr>
          <a:xfrm>
            <a:off x="6553200" y="6356350"/>
            <a:ext cx="2133600" cy="365125"/>
          </a:xfrm>
        </p:spPr>
        <p:txBody>
          <a:bodyPr/>
          <a:lstStyle/>
          <a:p>
            <a:fld id="{5F5C333F-6614-4B81-BC00-B3A933950F34}" type="slidenum">
              <a:rPr lang="en-US" smtClean="0"/>
              <a:pPr/>
              <a:t>25</a:t>
            </a:fld>
            <a:endParaRPr lang="en-US" dirty="0"/>
          </a:p>
        </p:txBody>
      </p:sp>
    </p:spTree>
    <p:extLst>
      <p:ext uri="{BB962C8B-B14F-4D97-AF65-F5344CB8AC3E}">
        <p14:creationId xmlns:p14="http://schemas.microsoft.com/office/powerpoint/2010/main" val="5587178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371600"/>
            <a:ext cx="8229600" cy="5334000"/>
          </a:xfrm>
        </p:spPr>
        <p:txBody>
          <a:bodyPr>
            <a:normAutofit fontScale="77500" lnSpcReduction="20000"/>
          </a:bodyPr>
          <a:lstStyle/>
          <a:p>
            <a:pPr marL="514350" lvl="0" indent="-514350" eaLnBrk="0">
              <a:buFont typeface="+mj-lt"/>
              <a:buAutoNum type="arabicPeriod" startAt="7"/>
            </a:pPr>
            <a:r>
              <a:rPr lang="en-US" b="1" dirty="0"/>
              <a:t>Expense reduction </a:t>
            </a:r>
            <a:r>
              <a:rPr lang="en-US" b="1" dirty="0" smtClean="0"/>
              <a:t>– </a:t>
            </a:r>
            <a:r>
              <a:rPr lang="en-US" dirty="0" smtClean="0"/>
              <a:t>For </a:t>
            </a:r>
            <a:r>
              <a:rPr lang="en-US" dirty="0"/>
              <a:t>the most part, this is an area that has political muscle but not any real long lasting cash </a:t>
            </a:r>
            <a:r>
              <a:rPr lang="en-US" dirty="0" smtClean="0"/>
              <a:t>value. It's </a:t>
            </a:r>
            <a:r>
              <a:rPr lang="en-US" dirty="0"/>
              <a:t>a feel good part of the budget to reduce conference attendance, mileage, pens and pencils and paper, </a:t>
            </a:r>
            <a:r>
              <a:rPr lang="en-US" u="sng" dirty="0"/>
              <a:t>but it has no long-term </a:t>
            </a:r>
            <a:r>
              <a:rPr lang="en-US" u="sng" dirty="0" smtClean="0"/>
              <a:t>measurable-benefit</a:t>
            </a:r>
            <a:r>
              <a:rPr lang="en-US" dirty="0" smtClean="0"/>
              <a:t>. Eventually </a:t>
            </a:r>
            <a:r>
              <a:rPr lang="en-US" dirty="0"/>
              <a:t>you still need to train your staff and you need to replace things that wear out and have supplies to get your work done. The one thing we did that really did have some long term reduction was to start using </a:t>
            </a:r>
            <a:r>
              <a:rPr lang="en-US" dirty="0" smtClean="0"/>
              <a:t>an agency-owned </a:t>
            </a:r>
            <a:r>
              <a:rPr lang="en-US" dirty="0"/>
              <a:t>vehicle for long trips instead of paying staff the federal reimbursement rate. </a:t>
            </a:r>
            <a:r>
              <a:rPr lang="en-US" dirty="0" smtClean="0"/>
              <a:t>Otherwise, of </a:t>
            </a:r>
            <a:r>
              <a:rPr lang="en-US" dirty="0"/>
              <a:t>all the things we did (and there were many) to save money here and there, </a:t>
            </a:r>
            <a:r>
              <a:rPr lang="en-US" dirty="0" smtClean="0"/>
              <a:t>none have </a:t>
            </a:r>
            <a:r>
              <a:rPr lang="en-US" dirty="0"/>
              <a:t>had a major long-term effect. We were a low-cost/low-maintenance operation before and reducing it only forced all maintenance and reduced supplies to be put on hold and kept needed training from happening.</a:t>
            </a:r>
          </a:p>
        </p:txBody>
      </p:sp>
      <p:sp>
        <p:nvSpPr>
          <p:cNvPr id="4" name="Title 1"/>
          <p:cNvSpPr txBox="1">
            <a:spLocks/>
          </p:cNvSpPr>
          <p:nvPr/>
        </p:nvSpPr>
        <p:spPr>
          <a:xfrm>
            <a:off x="0" y="0"/>
            <a:ext cx="9144000" cy="1143000"/>
          </a:xfrm>
          <a:prstGeom prst="rect">
            <a:avLst/>
          </a:prstGeom>
          <a:gradFill>
            <a:gsLst>
              <a:gs pos="0">
                <a:srgbClr val="DDDDDD"/>
              </a:gs>
              <a:gs pos="50000">
                <a:srgbClr val="EAEAEA"/>
              </a:gs>
              <a:gs pos="100000">
                <a:schemeClr val="accent1">
                  <a:tint val="23500"/>
                  <a:satMod val="160000"/>
                </a:schemeClr>
              </a:gs>
            </a:gsLst>
            <a:lin ang="5400000" scaled="0"/>
          </a:gradFill>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t>7 Lessons </a:t>
            </a:r>
            <a:r>
              <a:rPr lang="en-US" b="1" dirty="0"/>
              <a:t>Learned </a:t>
            </a:r>
            <a:r>
              <a:rPr lang="en-US" b="1" dirty="0" smtClean="0"/>
              <a:t>from the 2003 Budget </a:t>
            </a:r>
            <a:r>
              <a:rPr lang="en-US" b="1" dirty="0"/>
              <a:t>Cuts</a:t>
            </a:r>
            <a:br>
              <a:rPr lang="en-US" b="1" dirty="0"/>
            </a:br>
            <a:r>
              <a:rPr lang="en-US" sz="3100" dirty="0" smtClean="0"/>
              <a:t>by Tom Henderson – May 2005</a:t>
            </a:r>
            <a:endParaRPr lang="en-US" sz="3100" dirty="0"/>
          </a:p>
        </p:txBody>
      </p:sp>
      <p:sp>
        <p:nvSpPr>
          <p:cNvPr id="5" name="Slide Number Placeholder 4"/>
          <p:cNvSpPr>
            <a:spLocks noGrp="1"/>
          </p:cNvSpPr>
          <p:nvPr>
            <p:ph type="sldNum" sz="quarter" idx="12"/>
          </p:nvPr>
        </p:nvSpPr>
        <p:spPr>
          <a:xfrm>
            <a:off x="6553200" y="6356350"/>
            <a:ext cx="2133600" cy="365125"/>
          </a:xfrm>
        </p:spPr>
        <p:txBody>
          <a:bodyPr/>
          <a:lstStyle/>
          <a:p>
            <a:fld id="{5F5C333F-6614-4B81-BC00-B3A933950F34}" type="slidenum">
              <a:rPr lang="en-US" smtClean="0"/>
              <a:pPr/>
              <a:t>26</a:t>
            </a:fld>
            <a:endParaRPr lang="en-US" dirty="0"/>
          </a:p>
        </p:txBody>
      </p:sp>
    </p:spTree>
    <p:extLst>
      <p:ext uri="{BB962C8B-B14F-4D97-AF65-F5344CB8AC3E}">
        <p14:creationId xmlns:p14="http://schemas.microsoft.com/office/powerpoint/2010/main" val="28043285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5334000"/>
          </a:xfrm>
        </p:spPr>
        <p:txBody>
          <a:bodyPr>
            <a:normAutofit fontScale="92500" lnSpcReduction="20000"/>
          </a:bodyPr>
          <a:lstStyle/>
          <a:p>
            <a:pPr marL="514350" indent="-514350" eaLnBrk="0">
              <a:buFont typeface="+mj-lt"/>
              <a:buAutoNum type="arabicPeriod"/>
            </a:pPr>
            <a:r>
              <a:rPr lang="en-US" dirty="0"/>
              <a:t>Be as clear and open as possible about your criteria for cuts. Focus on what the county will continue paying for rather than what you don't get to pay for any more. </a:t>
            </a:r>
          </a:p>
          <a:p>
            <a:pPr marL="514350" lvl="0" indent="-514350" eaLnBrk="0">
              <a:buFont typeface="+mj-lt"/>
              <a:buAutoNum type="arabicPeriod"/>
            </a:pPr>
            <a:r>
              <a:rPr lang="en-US" dirty="0"/>
              <a:t>Lots of little cuts help, but to save a lot you also have to cut something </a:t>
            </a:r>
            <a:r>
              <a:rPr lang="en-US" dirty="0" smtClean="0"/>
              <a:t>deeply, and/or </a:t>
            </a:r>
            <a:r>
              <a:rPr lang="en-US" dirty="0"/>
              <a:t>stop doing some things altogether.</a:t>
            </a:r>
          </a:p>
          <a:p>
            <a:pPr marL="514350" lvl="0" indent="-514350" eaLnBrk="0">
              <a:buFont typeface="+mj-lt"/>
              <a:buAutoNum type="arabicPeriod"/>
            </a:pPr>
            <a:r>
              <a:rPr lang="en-US" dirty="0"/>
              <a:t>Sound public investments in people or programs don't always pay off with savings in a short enough time frame, and the savings don't always show up in </a:t>
            </a:r>
            <a:r>
              <a:rPr lang="en-US" b="1" i="1" dirty="0"/>
              <a:t>your</a:t>
            </a:r>
            <a:r>
              <a:rPr lang="en-US" i="1" dirty="0"/>
              <a:t> </a:t>
            </a:r>
            <a:r>
              <a:rPr lang="en-US" dirty="0"/>
              <a:t>budget</a:t>
            </a:r>
            <a:r>
              <a:rPr lang="en-US" dirty="0" smtClean="0"/>
              <a:t>.</a:t>
            </a:r>
          </a:p>
          <a:p>
            <a:pPr marL="514350" indent="-514350" eaLnBrk="0">
              <a:buFont typeface="+mj-lt"/>
              <a:buAutoNum type="arabicPeriod"/>
            </a:pPr>
            <a:r>
              <a:rPr lang="en-US" dirty="0"/>
              <a:t>It's good to have fund balance to even out the roller coaster, but you can't live on it</a:t>
            </a:r>
            <a:r>
              <a:rPr lang="en-US" dirty="0" smtClean="0"/>
              <a:t>.</a:t>
            </a:r>
            <a:endParaRPr lang="en-US" dirty="0"/>
          </a:p>
        </p:txBody>
      </p:sp>
      <p:sp>
        <p:nvSpPr>
          <p:cNvPr id="4" name="Title 1"/>
          <p:cNvSpPr txBox="1">
            <a:spLocks/>
          </p:cNvSpPr>
          <p:nvPr/>
        </p:nvSpPr>
        <p:spPr>
          <a:xfrm>
            <a:off x="0" y="0"/>
            <a:ext cx="9144000" cy="1143000"/>
          </a:xfrm>
          <a:prstGeom prst="rect">
            <a:avLst/>
          </a:prstGeom>
          <a:gradFill>
            <a:gsLst>
              <a:gs pos="0">
                <a:srgbClr val="DDDDDD"/>
              </a:gs>
              <a:gs pos="50000">
                <a:srgbClr val="EAEAEA"/>
              </a:gs>
              <a:gs pos="100000">
                <a:schemeClr val="accent1">
                  <a:tint val="23500"/>
                  <a:satMod val="160000"/>
                </a:schemeClr>
              </a:gs>
            </a:gsLst>
            <a:lin ang="5400000" scaled="0"/>
          </a:gradFill>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Ten Things I Learned </a:t>
            </a:r>
            <a:r>
              <a:rPr lang="en-US" b="1" dirty="0" smtClean="0"/>
              <a:t>from the 2003 Budget </a:t>
            </a:r>
            <a:r>
              <a:rPr lang="en-US" b="1" dirty="0"/>
              <a:t>Cuts</a:t>
            </a:r>
            <a:br>
              <a:rPr lang="en-US" b="1" dirty="0"/>
            </a:br>
            <a:r>
              <a:rPr lang="en-US" sz="3100" dirty="0" smtClean="0"/>
              <a:t>by </a:t>
            </a:r>
            <a:r>
              <a:rPr lang="en-US" sz="3100" dirty="0"/>
              <a:t>John </a:t>
            </a:r>
            <a:r>
              <a:rPr lang="en-US" sz="3100" dirty="0" smtClean="0"/>
              <a:t>Sellen – February 2005</a:t>
            </a:r>
            <a:endParaRPr lang="en-US" sz="3100" dirty="0"/>
          </a:p>
        </p:txBody>
      </p:sp>
      <p:sp>
        <p:nvSpPr>
          <p:cNvPr id="5" name="Slide Number Placeholder 4"/>
          <p:cNvSpPr>
            <a:spLocks noGrp="1"/>
          </p:cNvSpPr>
          <p:nvPr>
            <p:ph type="sldNum" sz="quarter" idx="12"/>
          </p:nvPr>
        </p:nvSpPr>
        <p:spPr>
          <a:xfrm>
            <a:off x="6553200" y="6356350"/>
            <a:ext cx="2133600" cy="365125"/>
          </a:xfrm>
        </p:spPr>
        <p:txBody>
          <a:bodyPr/>
          <a:lstStyle/>
          <a:p>
            <a:fld id="{5F5C333F-6614-4B81-BC00-B3A933950F34}" type="slidenum">
              <a:rPr lang="en-US" smtClean="0"/>
              <a:pPr/>
              <a:t>27</a:t>
            </a:fld>
            <a:endParaRPr lang="en-US" dirty="0"/>
          </a:p>
        </p:txBody>
      </p:sp>
    </p:spTree>
    <p:extLst>
      <p:ext uri="{BB962C8B-B14F-4D97-AF65-F5344CB8AC3E}">
        <p14:creationId xmlns:p14="http://schemas.microsoft.com/office/powerpoint/2010/main" val="5043839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458200" cy="5257800"/>
          </a:xfrm>
        </p:spPr>
        <p:txBody>
          <a:bodyPr>
            <a:normAutofit fontScale="92500"/>
          </a:bodyPr>
          <a:lstStyle/>
          <a:p>
            <a:pPr marL="514350" indent="-514350" eaLnBrk="0">
              <a:buFont typeface="+mj-lt"/>
              <a:buAutoNum type="arabicPeriod" startAt="5"/>
            </a:pPr>
            <a:r>
              <a:rPr lang="en-US" dirty="0" smtClean="0"/>
              <a:t>Start </a:t>
            </a:r>
            <a:r>
              <a:rPr lang="en-US" dirty="0"/>
              <a:t>shutting off the obligation spigot early </a:t>
            </a:r>
            <a:r>
              <a:rPr lang="en-US" dirty="0" smtClean="0"/>
              <a:t>on.</a:t>
            </a:r>
          </a:p>
          <a:p>
            <a:pPr marL="514350" indent="-514350" eaLnBrk="0">
              <a:buFont typeface="+mj-lt"/>
              <a:buAutoNum type="arabicPeriod" startAt="5"/>
            </a:pPr>
            <a:r>
              <a:rPr lang="en-US" dirty="0" smtClean="0"/>
              <a:t>Give </a:t>
            </a:r>
            <a:r>
              <a:rPr lang="en-US" dirty="0"/>
              <a:t>staff positive things to do with </a:t>
            </a:r>
            <a:r>
              <a:rPr lang="en-US" dirty="0" smtClean="0"/>
              <a:t>their </a:t>
            </a:r>
            <a:r>
              <a:rPr lang="en-US" dirty="0"/>
              <a:t>frustrations and </a:t>
            </a:r>
            <a:r>
              <a:rPr lang="en-US" dirty="0" smtClean="0"/>
              <a:t>worries.</a:t>
            </a:r>
          </a:p>
          <a:p>
            <a:pPr marL="514350" lvl="0" indent="-514350" eaLnBrk="0">
              <a:buFont typeface="+mj-lt"/>
              <a:buAutoNum type="arabicPeriod" startAt="5"/>
            </a:pPr>
            <a:r>
              <a:rPr lang="en-US" dirty="0"/>
              <a:t>Laying people off is </a:t>
            </a:r>
            <a:r>
              <a:rPr lang="en-US" dirty="0" smtClean="0"/>
              <a:t>hard:</a:t>
            </a:r>
            <a:endParaRPr lang="en-US" dirty="0"/>
          </a:p>
          <a:p>
            <a:pPr marL="914400" lvl="1" indent="-514350" eaLnBrk="0"/>
            <a:r>
              <a:rPr lang="en-US" sz="2600" dirty="0"/>
              <a:t>Have solid position control in place before eliminating positions.</a:t>
            </a:r>
          </a:p>
          <a:p>
            <a:pPr marL="914400" lvl="1" indent="-514350" eaLnBrk="0"/>
            <a:r>
              <a:rPr lang="en-US" sz="2600" dirty="0"/>
              <a:t>Stop hiring early on, even though the vacancies are random.</a:t>
            </a:r>
          </a:p>
          <a:p>
            <a:pPr marL="914400" lvl="1" indent="-514350" eaLnBrk="0"/>
            <a:r>
              <a:rPr lang="en-US" sz="2600" dirty="0"/>
              <a:t>Don't hand out pink slips until you're sure.</a:t>
            </a:r>
          </a:p>
          <a:p>
            <a:pPr marL="914400" lvl="1" indent="-514350" eaLnBrk="0"/>
            <a:r>
              <a:rPr lang="en-US" sz="2600" dirty="0"/>
              <a:t>Pay as much attention to those left behind as those sent away.</a:t>
            </a:r>
          </a:p>
          <a:p>
            <a:pPr marL="514350" indent="-514350" eaLnBrk="0">
              <a:buFont typeface="+mj-lt"/>
              <a:buAutoNum type="arabicPeriod" startAt="5"/>
            </a:pPr>
            <a:endParaRPr lang="en-US" dirty="0"/>
          </a:p>
          <a:p>
            <a:pPr marL="514350" lvl="0" indent="-514350" eaLnBrk="0">
              <a:buFont typeface="+mj-lt"/>
              <a:buAutoNum type="arabicPeriod" startAt="5"/>
            </a:pPr>
            <a:endParaRPr lang="en-US" dirty="0"/>
          </a:p>
        </p:txBody>
      </p:sp>
      <p:sp>
        <p:nvSpPr>
          <p:cNvPr id="4" name="Title 1"/>
          <p:cNvSpPr txBox="1">
            <a:spLocks/>
          </p:cNvSpPr>
          <p:nvPr/>
        </p:nvSpPr>
        <p:spPr>
          <a:xfrm>
            <a:off x="0" y="0"/>
            <a:ext cx="9144000" cy="1143000"/>
          </a:xfrm>
          <a:prstGeom prst="rect">
            <a:avLst/>
          </a:prstGeom>
          <a:gradFill>
            <a:gsLst>
              <a:gs pos="0">
                <a:srgbClr val="DDDDDD"/>
              </a:gs>
              <a:gs pos="50000">
                <a:srgbClr val="EAEAEA"/>
              </a:gs>
              <a:gs pos="100000">
                <a:schemeClr val="accent1">
                  <a:tint val="23500"/>
                  <a:satMod val="160000"/>
                </a:schemeClr>
              </a:gs>
            </a:gsLst>
            <a:lin ang="5400000" scaled="0"/>
          </a:gradFill>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Ten Things I Learned </a:t>
            </a:r>
            <a:r>
              <a:rPr lang="en-US" b="1" dirty="0" smtClean="0"/>
              <a:t>from the 2003 Budget </a:t>
            </a:r>
            <a:r>
              <a:rPr lang="en-US" b="1" dirty="0"/>
              <a:t>Cuts</a:t>
            </a:r>
            <a:br>
              <a:rPr lang="en-US" b="1" dirty="0"/>
            </a:br>
            <a:r>
              <a:rPr lang="en-US" sz="3100" dirty="0" smtClean="0"/>
              <a:t>by </a:t>
            </a:r>
            <a:r>
              <a:rPr lang="en-US" sz="3100" dirty="0"/>
              <a:t>John </a:t>
            </a:r>
            <a:r>
              <a:rPr lang="en-US" sz="3100" dirty="0" smtClean="0"/>
              <a:t>Sellen – February 2005</a:t>
            </a:r>
            <a:endParaRPr lang="en-US" sz="3100" dirty="0"/>
          </a:p>
        </p:txBody>
      </p:sp>
      <p:sp>
        <p:nvSpPr>
          <p:cNvPr id="5" name="Slide Number Placeholder 4"/>
          <p:cNvSpPr>
            <a:spLocks noGrp="1"/>
          </p:cNvSpPr>
          <p:nvPr>
            <p:ph type="sldNum" sz="quarter" idx="12"/>
          </p:nvPr>
        </p:nvSpPr>
        <p:spPr>
          <a:xfrm>
            <a:off x="6553200" y="6356350"/>
            <a:ext cx="2133600" cy="365125"/>
          </a:xfrm>
        </p:spPr>
        <p:txBody>
          <a:bodyPr/>
          <a:lstStyle/>
          <a:p>
            <a:fld id="{5F5C333F-6614-4B81-BC00-B3A933950F34}" type="slidenum">
              <a:rPr lang="en-US" smtClean="0"/>
              <a:pPr/>
              <a:t>28</a:t>
            </a:fld>
            <a:endParaRPr lang="en-US" dirty="0"/>
          </a:p>
        </p:txBody>
      </p:sp>
    </p:spTree>
    <p:extLst>
      <p:ext uri="{BB962C8B-B14F-4D97-AF65-F5344CB8AC3E}">
        <p14:creationId xmlns:p14="http://schemas.microsoft.com/office/powerpoint/2010/main" val="27843513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7391400" cy="4525963"/>
          </a:xfrm>
        </p:spPr>
        <p:txBody>
          <a:bodyPr>
            <a:normAutofit lnSpcReduction="10000"/>
          </a:bodyPr>
          <a:lstStyle/>
          <a:p>
            <a:pPr marL="514350" indent="-514350" eaLnBrk="0">
              <a:buFont typeface="+mj-lt"/>
              <a:buAutoNum type="arabicPeriod" startAt="8"/>
            </a:pPr>
            <a:r>
              <a:rPr lang="en-US" dirty="0"/>
              <a:t>Tackle performance issues (staff or providers) before there's a budget cutting problem. You don't want to tackle these together.</a:t>
            </a:r>
          </a:p>
          <a:p>
            <a:pPr marL="514350" indent="-514350" eaLnBrk="0">
              <a:buFont typeface="+mj-lt"/>
              <a:buAutoNum type="arabicPeriod" startAt="8"/>
            </a:pPr>
            <a:r>
              <a:rPr lang="en-US" dirty="0"/>
              <a:t>Re-engineering processes to save money is great, but it rarely works well when the cuts are really deep.</a:t>
            </a:r>
          </a:p>
          <a:p>
            <a:pPr marL="514350" indent="-514350" eaLnBrk="0">
              <a:buFont typeface="+mj-lt"/>
              <a:buAutoNum type="arabicPeriod" startAt="8"/>
            </a:pPr>
            <a:r>
              <a:rPr lang="en-US" dirty="0"/>
              <a:t>The Board doesn’t like to be the “bad guys”.  Try to help them not be.</a:t>
            </a:r>
          </a:p>
        </p:txBody>
      </p:sp>
      <p:sp>
        <p:nvSpPr>
          <p:cNvPr id="4" name="Title 1"/>
          <p:cNvSpPr txBox="1">
            <a:spLocks/>
          </p:cNvSpPr>
          <p:nvPr/>
        </p:nvSpPr>
        <p:spPr>
          <a:xfrm>
            <a:off x="0" y="0"/>
            <a:ext cx="9144000" cy="1143000"/>
          </a:xfrm>
          <a:prstGeom prst="rect">
            <a:avLst/>
          </a:prstGeom>
          <a:gradFill>
            <a:gsLst>
              <a:gs pos="0">
                <a:srgbClr val="DDDDDD"/>
              </a:gs>
              <a:gs pos="50000">
                <a:srgbClr val="EAEAEA"/>
              </a:gs>
              <a:gs pos="100000">
                <a:schemeClr val="accent1">
                  <a:tint val="23500"/>
                  <a:satMod val="160000"/>
                </a:schemeClr>
              </a:gs>
            </a:gsLst>
            <a:lin ang="5400000" scaled="0"/>
          </a:gradFill>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Ten Things I Learned </a:t>
            </a:r>
            <a:r>
              <a:rPr lang="en-US" b="1" dirty="0" smtClean="0"/>
              <a:t>from the 2003 Budget </a:t>
            </a:r>
            <a:r>
              <a:rPr lang="en-US" b="1" dirty="0"/>
              <a:t>Cuts</a:t>
            </a:r>
            <a:br>
              <a:rPr lang="en-US" b="1" dirty="0"/>
            </a:br>
            <a:r>
              <a:rPr lang="en-US" sz="3100" dirty="0" smtClean="0"/>
              <a:t>by </a:t>
            </a:r>
            <a:r>
              <a:rPr lang="en-US" sz="3100" dirty="0"/>
              <a:t>John </a:t>
            </a:r>
            <a:r>
              <a:rPr lang="en-US" sz="3100" dirty="0" smtClean="0"/>
              <a:t>Sellen – February 2005</a:t>
            </a:r>
            <a:endParaRPr lang="en-US" sz="3100" dirty="0"/>
          </a:p>
        </p:txBody>
      </p:sp>
      <p:sp>
        <p:nvSpPr>
          <p:cNvPr id="5" name="Slide Number Placeholder 4"/>
          <p:cNvSpPr>
            <a:spLocks noGrp="1"/>
          </p:cNvSpPr>
          <p:nvPr>
            <p:ph type="sldNum" sz="quarter" idx="12"/>
          </p:nvPr>
        </p:nvSpPr>
        <p:spPr>
          <a:xfrm>
            <a:off x="6553200" y="6356350"/>
            <a:ext cx="2133600" cy="365125"/>
          </a:xfrm>
        </p:spPr>
        <p:txBody>
          <a:bodyPr/>
          <a:lstStyle/>
          <a:p>
            <a:fld id="{5F5C333F-6614-4B81-BC00-B3A933950F34}" type="slidenum">
              <a:rPr lang="en-US" smtClean="0"/>
              <a:pPr/>
              <a:t>29</a:t>
            </a:fld>
            <a:endParaRPr lang="en-US" dirty="0"/>
          </a:p>
        </p:txBody>
      </p:sp>
      <p:pic>
        <p:nvPicPr>
          <p:cNvPr id="12290" name="Picture 2" descr="C:\Users\Mary Sue Lobenstein\AppData\Local\Microsoft\Windows\Temporary Internet Files\Content.IE5\Y1U7LEZ2\MC900059176[1].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59195" y="990600"/>
            <a:ext cx="1908606"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3513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09600"/>
            <a:ext cx="9144000" cy="1447800"/>
          </a:xfrm>
        </p:spPr>
        <p:txBody>
          <a:bodyPr anchor="t" anchorCtr="0">
            <a:noAutofit/>
          </a:bodyPr>
          <a:lstStyle/>
          <a:p>
            <a:r>
              <a:rPr lang="en-US" sz="4300" b="1" dirty="0" smtClean="0">
                <a:solidFill>
                  <a:srgbClr val="0000FF"/>
                </a:solidFill>
              </a:rPr>
              <a:t>Introduction to Human Service Finance for Minnesota County Directors</a:t>
            </a:r>
            <a:endParaRPr lang="en-US" sz="4300" b="1" dirty="0">
              <a:solidFill>
                <a:srgbClr val="0000FF"/>
              </a:solidFill>
            </a:endParaRPr>
          </a:p>
        </p:txBody>
      </p:sp>
      <p:sp>
        <p:nvSpPr>
          <p:cNvPr id="11" name="Content Placeholder 2"/>
          <p:cNvSpPr txBox="1">
            <a:spLocks/>
          </p:cNvSpPr>
          <p:nvPr/>
        </p:nvSpPr>
        <p:spPr>
          <a:xfrm>
            <a:off x="457200" y="2362200"/>
            <a:ext cx="8229600" cy="3535363"/>
          </a:xfrm>
          <a:prstGeom prst="rect">
            <a:avLst/>
          </a:prstGeom>
          <a:solidFill>
            <a:srgbClr val="EAEAEA"/>
          </a:solidFill>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US" sz="1400" b="1" dirty="0" smtClean="0">
              <a:solidFill>
                <a:prstClr val="black"/>
              </a:solidFill>
            </a:endParaRPr>
          </a:p>
          <a:p>
            <a:r>
              <a:rPr lang="en-US" sz="7200" b="1" dirty="0" smtClean="0">
                <a:solidFill>
                  <a:prstClr val="black"/>
                </a:solidFill>
              </a:rPr>
              <a:t>6. Budgeting</a:t>
            </a:r>
          </a:p>
          <a:p>
            <a:r>
              <a:rPr lang="en-US" sz="7200" b="1" dirty="0" smtClean="0">
                <a:solidFill>
                  <a:prstClr val="black"/>
                </a:solidFill>
              </a:rPr>
              <a:t>&amp; Conclusion</a:t>
            </a:r>
            <a:endParaRPr lang="en-US" sz="7200" b="1" dirty="0">
              <a:solidFill>
                <a:prstClr val="black"/>
              </a:solidFill>
            </a:endParaRPr>
          </a:p>
        </p:txBody>
      </p:sp>
      <p:sp>
        <p:nvSpPr>
          <p:cNvPr id="12" name="TextBox 11"/>
          <p:cNvSpPr txBox="1"/>
          <p:nvPr/>
        </p:nvSpPr>
        <p:spPr>
          <a:xfrm>
            <a:off x="3138617" y="6044625"/>
            <a:ext cx="3033583" cy="584775"/>
          </a:xfrm>
          <a:prstGeom prst="rect">
            <a:avLst/>
          </a:prstGeom>
          <a:noFill/>
        </p:spPr>
        <p:txBody>
          <a:bodyPr wrap="square" rtlCol="0">
            <a:spAutoFit/>
          </a:bodyPr>
          <a:lstStyle/>
          <a:p>
            <a:pPr algn="ctr"/>
            <a:r>
              <a:rPr lang="en-US" sz="3200" b="1" dirty="0" smtClean="0">
                <a:solidFill>
                  <a:srgbClr val="0000FF"/>
                </a:solidFill>
              </a:rPr>
              <a:t>A 6-Video Series</a:t>
            </a:r>
            <a:endParaRPr lang="en-US" sz="3200" b="1" dirty="0">
              <a:solidFill>
                <a:srgbClr val="0000FF"/>
              </a:solidFill>
            </a:endParaRPr>
          </a:p>
        </p:txBody>
      </p:sp>
      <p:sp>
        <p:nvSpPr>
          <p:cNvPr id="5" name="Slide Number Placeholder 4"/>
          <p:cNvSpPr>
            <a:spLocks noGrp="1"/>
          </p:cNvSpPr>
          <p:nvPr>
            <p:ph type="sldNum" sz="quarter" idx="12"/>
          </p:nvPr>
        </p:nvSpPr>
        <p:spPr>
          <a:xfrm>
            <a:off x="6553200" y="6356350"/>
            <a:ext cx="2133600" cy="365125"/>
          </a:xfrm>
        </p:spPr>
        <p:txBody>
          <a:bodyPr/>
          <a:lstStyle/>
          <a:p>
            <a:fld id="{5F5C333F-6614-4B81-BC00-B3A933950F34}" type="slidenum">
              <a:rPr lang="en-US" smtClean="0"/>
              <a:pPr/>
              <a:t>3</a:t>
            </a:fld>
            <a:endParaRPr lang="en-US" dirty="0"/>
          </a:p>
        </p:txBody>
      </p:sp>
    </p:spTree>
    <p:extLst>
      <p:ext uri="{BB962C8B-B14F-4D97-AF65-F5344CB8AC3E}">
        <p14:creationId xmlns:p14="http://schemas.microsoft.com/office/powerpoint/2010/main" val="14049627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5791200" cy="4343400"/>
          </a:xfrm>
        </p:spPr>
        <p:txBody>
          <a:bodyPr>
            <a:normAutofit lnSpcReduction="10000"/>
          </a:bodyPr>
          <a:lstStyle/>
          <a:p>
            <a:r>
              <a:rPr lang="en-US" dirty="0" smtClean="0"/>
              <a:t>It seems as though a Steady Budget Environment might be the easiest, but that can be deceiving.</a:t>
            </a:r>
          </a:p>
          <a:p>
            <a:r>
              <a:rPr lang="en-US" dirty="0" smtClean="0"/>
              <a:t>It’s simpler than budget cuts!</a:t>
            </a:r>
          </a:p>
          <a:p>
            <a:r>
              <a:rPr lang="en-US" dirty="0" smtClean="0"/>
              <a:t>When everything stays steady, there are special challenges that require us to create opportunities.</a:t>
            </a:r>
          </a:p>
          <a:p>
            <a:endParaRPr lang="en-US" dirty="0"/>
          </a:p>
        </p:txBody>
      </p:sp>
      <p:sp>
        <p:nvSpPr>
          <p:cNvPr id="5" name="Title 1"/>
          <p:cNvSpPr txBox="1">
            <a:spLocks/>
          </p:cNvSpPr>
          <p:nvPr/>
        </p:nvSpPr>
        <p:spPr>
          <a:xfrm>
            <a:off x="0" y="0"/>
            <a:ext cx="9144000" cy="1143000"/>
          </a:xfrm>
          <a:prstGeom prst="rect">
            <a:avLst/>
          </a:prstGeom>
          <a:gradFill>
            <a:gsLst>
              <a:gs pos="0">
                <a:srgbClr val="DDDDDD"/>
              </a:gs>
              <a:gs pos="50000">
                <a:srgbClr val="EAEAEA"/>
              </a:gs>
              <a:gs pos="100000">
                <a:schemeClr val="accent1">
                  <a:tint val="23500"/>
                  <a:satMod val="160000"/>
                </a:schemeClr>
              </a:gs>
            </a:gsLst>
            <a:lin ang="5400000" scaled="0"/>
          </a:gra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t>Steady Budget Environment</a:t>
            </a:r>
            <a:endParaRPr lang="en-US" b="1" dirty="0"/>
          </a:p>
        </p:txBody>
      </p:sp>
      <p:sp>
        <p:nvSpPr>
          <p:cNvPr id="4" name="Slide Number Placeholder 4"/>
          <p:cNvSpPr>
            <a:spLocks noGrp="1"/>
          </p:cNvSpPr>
          <p:nvPr>
            <p:ph type="sldNum" sz="quarter" idx="12"/>
          </p:nvPr>
        </p:nvSpPr>
        <p:spPr>
          <a:xfrm>
            <a:off x="6553200" y="6356350"/>
            <a:ext cx="2133600" cy="365125"/>
          </a:xfrm>
        </p:spPr>
        <p:txBody>
          <a:bodyPr/>
          <a:lstStyle/>
          <a:p>
            <a:fld id="{5F5C333F-6614-4B81-BC00-B3A933950F34}" type="slidenum">
              <a:rPr lang="en-US" smtClean="0"/>
              <a:pPr/>
              <a:t>30</a:t>
            </a:fld>
            <a:endParaRPr lang="en-US" dirty="0"/>
          </a:p>
        </p:txBody>
      </p:sp>
      <p:pic>
        <p:nvPicPr>
          <p:cNvPr id="7170" name="Picture 2" descr="C:\Users\Mary Sue Lobenstein\AppData\Local\Microsoft\Windows\Temporary Internet Files\Content.IE5\D1ES1FFS\MC900326730[1].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00799" y="1676400"/>
            <a:ext cx="2617237" cy="19431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304800" y="5295900"/>
            <a:ext cx="8077200" cy="20193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With no new money, you need to carve funds for innovation out of what you’re already spending, and it’s already “spoken for.</a:t>
            </a:r>
            <a:endParaRPr lang="en-US" dirty="0"/>
          </a:p>
        </p:txBody>
      </p:sp>
      <p:sp>
        <p:nvSpPr>
          <p:cNvPr id="2" name="TextBox 1"/>
          <p:cNvSpPr txBox="1"/>
          <p:nvPr/>
        </p:nvSpPr>
        <p:spPr>
          <a:xfrm>
            <a:off x="6705600" y="3200400"/>
            <a:ext cx="1905000" cy="369332"/>
          </a:xfrm>
          <a:prstGeom prst="rect">
            <a:avLst/>
          </a:prstGeom>
          <a:noFill/>
        </p:spPr>
        <p:txBody>
          <a:bodyPr wrap="square" rtlCol="0">
            <a:spAutoFit/>
          </a:bodyPr>
          <a:lstStyle/>
          <a:p>
            <a:r>
              <a:rPr lang="en-US" b="1" dirty="0" smtClean="0">
                <a:solidFill>
                  <a:schemeClr val="bg1"/>
                </a:solidFill>
                <a:latin typeface="Arial" panose="020B0604020202020204" pitchFamily="34" charset="0"/>
                <a:cs typeface="Arial" panose="020B0604020202020204" pitchFamily="34" charset="0"/>
              </a:rPr>
              <a:t>Steady Budget</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84184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6172200" cy="5334000"/>
          </a:xfrm>
        </p:spPr>
        <p:txBody>
          <a:bodyPr>
            <a:normAutofit lnSpcReduction="10000"/>
          </a:bodyPr>
          <a:lstStyle/>
          <a:p>
            <a:r>
              <a:rPr lang="en-US" dirty="0" smtClean="0"/>
              <a:t>Need </a:t>
            </a:r>
            <a:r>
              <a:rPr lang="en-US" dirty="0"/>
              <a:t>to sell Board on </a:t>
            </a:r>
            <a:r>
              <a:rPr lang="en-US" dirty="0" smtClean="0"/>
              <a:t>the need </a:t>
            </a:r>
            <a:r>
              <a:rPr lang="en-US" dirty="0"/>
              <a:t>for </a:t>
            </a:r>
            <a:r>
              <a:rPr lang="en-US" dirty="0" smtClean="0"/>
              <a:t>innovation.</a:t>
            </a:r>
          </a:p>
          <a:p>
            <a:r>
              <a:rPr lang="en-US" dirty="0" smtClean="0"/>
              <a:t>In this environment, innovation proposals work best </a:t>
            </a:r>
            <a:r>
              <a:rPr lang="en-US" dirty="0"/>
              <a:t>when </a:t>
            </a:r>
            <a:r>
              <a:rPr lang="en-US" dirty="0" smtClean="0"/>
              <a:t>they save money.</a:t>
            </a:r>
          </a:p>
          <a:p>
            <a:r>
              <a:rPr lang="en-US" dirty="0" smtClean="0"/>
              <a:t>But typically need short-term money </a:t>
            </a:r>
            <a:r>
              <a:rPr lang="en-US" dirty="0"/>
              <a:t>to save </a:t>
            </a:r>
            <a:r>
              <a:rPr lang="en-US" dirty="0" smtClean="0"/>
              <a:t>money long-term.</a:t>
            </a:r>
            <a:endParaRPr lang="en-US" dirty="0"/>
          </a:p>
          <a:p>
            <a:r>
              <a:rPr lang="en-US" dirty="0"/>
              <a:t>Then </a:t>
            </a:r>
            <a:r>
              <a:rPr lang="en-US" dirty="0" smtClean="0"/>
              <a:t>you need </a:t>
            </a:r>
            <a:r>
              <a:rPr lang="en-US" dirty="0"/>
              <a:t>to deliver on your sales </a:t>
            </a:r>
            <a:r>
              <a:rPr lang="en-US" dirty="0" smtClean="0"/>
              <a:t>pitch.</a:t>
            </a:r>
            <a:endParaRPr lang="en-US" dirty="0"/>
          </a:p>
          <a:p>
            <a:r>
              <a:rPr lang="en-US" dirty="0"/>
              <a:t>It’s a gamble, and can be tough for a new director to pull </a:t>
            </a:r>
            <a:r>
              <a:rPr lang="en-US" dirty="0" smtClean="0"/>
              <a:t>off.</a:t>
            </a:r>
            <a:endParaRPr lang="en-US" dirty="0"/>
          </a:p>
          <a:p>
            <a:endParaRPr lang="en-US" dirty="0"/>
          </a:p>
        </p:txBody>
      </p:sp>
      <p:sp>
        <p:nvSpPr>
          <p:cNvPr id="4" name="Title 1"/>
          <p:cNvSpPr txBox="1">
            <a:spLocks/>
          </p:cNvSpPr>
          <p:nvPr/>
        </p:nvSpPr>
        <p:spPr>
          <a:xfrm>
            <a:off x="0" y="0"/>
            <a:ext cx="9144000" cy="1143000"/>
          </a:xfrm>
          <a:prstGeom prst="rect">
            <a:avLst/>
          </a:prstGeom>
          <a:gradFill>
            <a:gsLst>
              <a:gs pos="0">
                <a:srgbClr val="DDDDDD"/>
              </a:gs>
              <a:gs pos="50000">
                <a:srgbClr val="EAEAEA"/>
              </a:gs>
              <a:gs pos="100000">
                <a:schemeClr val="accent1">
                  <a:tint val="23500"/>
                  <a:satMod val="160000"/>
                </a:schemeClr>
              </a:gs>
            </a:gsLst>
            <a:lin ang="5400000" scaled="0"/>
          </a:gra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t>Steady Budget Environment</a:t>
            </a:r>
            <a:endParaRPr lang="en-US" b="1" dirty="0"/>
          </a:p>
        </p:txBody>
      </p:sp>
      <p:sp>
        <p:nvSpPr>
          <p:cNvPr id="5" name="Slide Number Placeholder 4"/>
          <p:cNvSpPr>
            <a:spLocks noGrp="1"/>
          </p:cNvSpPr>
          <p:nvPr>
            <p:ph type="sldNum" sz="quarter" idx="12"/>
          </p:nvPr>
        </p:nvSpPr>
        <p:spPr>
          <a:xfrm>
            <a:off x="6553200" y="6356350"/>
            <a:ext cx="2133600" cy="365125"/>
          </a:xfrm>
        </p:spPr>
        <p:txBody>
          <a:bodyPr/>
          <a:lstStyle/>
          <a:p>
            <a:fld id="{5F5C333F-6614-4B81-BC00-B3A933950F34}" type="slidenum">
              <a:rPr lang="en-US" smtClean="0"/>
              <a:pPr/>
              <a:t>31</a:t>
            </a:fld>
            <a:endParaRPr lang="en-US" dirty="0"/>
          </a:p>
        </p:txBody>
      </p:sp>
      <p:pic>
        <p:nvPicPr>
          <p:cNvPr id="13315" name="Picture 3" descr="C:\Users\Mary Sue Lobenstein\AppData\Local\Microsoft\Windows\Temporary Internet Files\Content.IE5\Y1U7LEZ2\MC900320086[1].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49179" y="1676400"/>
            <a:ext cx="1918621" cy="3675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3102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267200"/>
            <a:ext cx="7848600" cy="2286000"/>
          </a:xfrm>
        </p:spPr>
        <p:txBody>
          <a:bodyPr/>
          <a:lstStyle/>
          <a:p>
            <a:r>
              <a:rPr lang="en-US" dirty="0" smtClean="0"/>
              <a:t>It seems as though a Budget </a:t>
            </a:r>
            <a:r>
              <a:rPr lang="en-US" dirty="0"/>
              <a:t>G</a:t>
            </a:r>
            <a:r>
              <a:rPr lang="en-US" dirty="0" smtClean="0"/>
              <a:t>rowth Environment might be easy, and it does offer rare possibilities.</a:t>
            </a:r>
          </a:p>
          <a:p>
            <a:r>
              <a:rPr lang="en-US" dirty="0" smtClean="0"/>
              <a:t>It also offers special challenges and hazards.</a:t>
            </a:r>
            <a:endParaRPr lang="en-US" dirty="0"/>
          </a:p>
        </p:txBody>
      </p:sp>
      <p:sp>
        <p:nvSpPr>
          <p:cNvPr id="4" name="Title 1"/>
          <p:cNvSpPr txBox="1">
            <a:spLocks/>
          </p:cNvSpPr>
          <p:nvPr/>
        </p:nvSpPr>
        <p:spPr>
          <a:xfrm>
            <a:off x="0" y="0"/>
            <a:ext cx="9144000" cy="1143000"/>
          </a:xfrm>
          <a:prstGeom prst="rect">
            <a:avLst/>
          </a:prstGeom>
          <a:gradFill>
            <a:gsLst>
              <a:gs pos="0">
                <a:srgbClr val="DDDDDD"/>
              </a:gs>
              <a:gs pos="50000">
                <a:srgbClr val="EAEAEA"/>
              </a:gs>
              <a:gs pos="100000">
                <a:schemeClr val="accent1">
                  <a:tint val="23500"/>
                  <a:satMod val="160000"/>
                </a:schemeClr>
              </a:gs>
            </a:gsLst>
            <a:lin ang="5400000" scaled="0"/>
          </a:gra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t>Budget Growth Environment</a:t>
            </a:r>
            <a:endParaRPr lang="en-US" b="1" dirty="0"/>
          </a:p>
        </p:txBody>
      </p:sp>
      <p:sp>
        <p:nvSpPr>
          <p:cNvPr id="5" name="Slide Number Placeholder 4"/>
          <p:cNvSpPr>
            <a:spLocks noGrp="1"/>
          </p:cNvSpPr>
          <p:nvPr>
            <p:ph type="sldNum" sz="quarter" idx="12"/>
          </p:nvPr>
        </p:nvSpPr>
        <p:spPr>
          <a:xfrm>
            <a:off x="6553200" y="6356350"/>
            <a:ext cx="2133600" cy="365125"/>
          </a:xfrm>
        </p:spPr>
        <p:txBody>
          <a:bodyPr/>
          <a:lstStyle/>
          <a:p>
            <a:fld id="{5F5C333F-6614-4B81-BC00-B3A933950F34}" type="slidenum">
              <a:rPr lang="en-US" smtClean="0"/>
              <a:pPr/>
              <a:t>32</a:t>
            </a:fld>
            <a:endParaRPr lang="en-US" dirty="0"/>
          </a:p>
        </p:txBody>
      </p:sp>
      <p:sp>
        <p:nvSpPr>
          <p:cNvPr id="6" name="Content Placeholder 2"/>
          <p:cNvSpPr txBox="1">
            <a:spLocks/>
          </p:cNvSpPr>
          <p:nvPr/>
        </p:nvSpPr>
        <p:spPr>
          <a:xfrm>
            <a:off x="304800" y="1371600"/>
            <a:ext cx="4724400" cy="29718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A Budget Growth Environment is not common, but it happens.</a:t>
            </a:r>
          </a:p>
          <a:p>
            <a:r>
              <a:rPr lang="en-US" dirty="0"/>
              <a:t>More often in one program area rather than across the board.</a:t>
            </a:r>
          </a:p>
          <a:p>
            <a:endParaRPr lang="en-US" dirty="0"/>
          </a:p>
        </p:txBody>
      </p:sp>
      <p:pic>
        <p:nvPicPr>
          <p:cNvPr id="7" name="Picture 4" descr="C:\Users\Mary Sue Lobenstein\AppData\Local\Microsoft\Windows\Temporary Internet Files\Content.IE5\N6WU1JC8\MC900389200[1].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95199" y="990600"/>
            <a:ext cx="3188719"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4184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962400"/>
            <a:ext cx="8001000" cy="2819400"/>
          </a:xfrm>
        </p:spPr>
        <p:txBody>
          <a:bodyPr/>
          <a:lstStyle/>
          <a:p>
            <a:r>
              <a:rPr lang="en-US" dirty="0" smtClean="0"/>
              <a:t>Avoid the hazard of spreading </a:t>
            </a:r>
            <a:r>
              <a:rPr lang="en-US" dirty="0"/>
              <a:t>it around too </a:t>
            </a:r>
            <a:r>
              <a:rPr lang="en-US" dirty="0" smtClean="0"/>
              <a:t>much, diluting it so that nothing changes. </a:t>
            </a:r>
          </a:p>
          <a:p>
            <a:r>
              <a:rPr lang="en-US" dirty="0" smtClean="0"/>
              <a:t>Another hazard is that inexperience with growth can mean that </a:t>
            </a:r>
            <a:r>
              <a:rPr lang="en-US" dirty="0"/>
              <a:t>you don’t get your money’s </a:t>
            </a:r>
            <a:r>
              <a:rPr lang="en-US" dirty="0" smtClean="0"/>
              <a:t>worth.</a:t>
            </a:r>
            <a:endParaRPr lang="en-US" dirty="0">
              <a:latin typeface="Times New Roman"/>
              <a:ea typeface="Calibri"/>
            </a:endParaRPr>
          </a:p>
          <a:p>
            <a:endParaRPr lang="en-US" dirty="0">
              <a:latin typeface="Times New Roman"/>
              <a:ea typeface="Calibri"/>
            </a:endParaRPr>
          </a:p>
          <a:p>
            <a:endParaRPr lang="en-US" dirty="0"/>
          </a:p>
        </p:txBody>
      </p:sp>
      <p:sp>
        <p:nvSpPr>
          <p:cNvPr id="4" name="Title 1"/>
          <p:cNvSpPr txBox="1">
            <a:spLocks/>
          </p:cNvSpPr>
          <p:nvPr/>
        </p:nvSpPr>
        <p:spPr>
          <a:xfrm>
            <a:off x="0" y="0"/>
            <a:ext cx="9144000" cy="1143000"/>
          </a:xfrm>
          <a:prstGeom prst="rect">
            <a:avLst/>
          </a:prstGeom>
          <a:gradFill>
            <a:gsLst>
              <a:gs pos="0">
                <a:srgbClr val="DDDDDD"/>
              </a:gs>
              <a:gs pos="50000">
                <a:srgbClr val="EAEAEA"/>
              </a:gs>
              <a:gs pos="100000">
                <a:schemeClr val="accent1">
                  <a:tint val="23500"/>
                  <a:satMod val="160000"/>
                </a:schemeClr>
              </a:gs>
            </a:gsLst>
            <a:lin ang="5400000" scaled="0"/>
          </a:gra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t>Budget Growth Environment</a:t>
            </a:r>
            <a:endParaRPr lang="en-US" b="1" dirty="0"/>
          </a:p>
        </p:txBody>
      </p:sp>
      <p:sp>
        <p:nvSpPr>
          <p:cNvPr id="5" name="Slide Number Placeholder 4"/>
          <p:cNvSpPr>
            <a:spLocks noGrp="1"/>
          </p:cNvSpPr>
          <p:nvPr>
            <p:ph type="sldNum" sz="quarter" idx="12"/>
          </p:nvPr>
        </p:nvSpPr>
        <p:spPr>
          <a:xfrm>
            <a:off x="6553200" y="6356350"/>
            <a:ext cx="2133600" cy="365125"/>
          </a:xfrm>
        </p:spPr>
        <p:txBody>
          <a:bodyPr/>
          <a:lstStyle/>
          <a:p>
            <a:fld id="{5F5C333F-6614-4B81-BC00-B3A933950F34}" type="slidenum">
              <a:rPr lang="en-US" smtClean="0"/>
              <a:pPr/>
              <a:t>33</a:t>
            </a:fld>
            <a:endParaRPr lang="en-US" dirty="0"/>
          </a:p>
        </p:txBody>
      </p:sp>
      <p:pic>
        <p:nvPicPr>
          <p:cNvPr id="8193" name="Picture 1" descr="C:\Users\Mary Sue Lobenstein\AppData\Local\Microsoft\Windows\Temporary Internet Files\Content.IE5\D1ES1FFS\MC900382592[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6477000" y="914400"/>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304800" y="1295400"/>
            <a:ext cx="6019800" cy="2667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Budget Growth requires discipline so that new funds actually result in lasting changes.</a:t>
            </a:r>
          </a:p>
          <a:p>
            <a:r>
              <a:rPr lang="en-US" dirty="0"/>
              <a:t>Focus the growth on a few key </a:t>
            </a:r>
            <a:r>
              <a:rPr lang="en-US" dirty="0" smtClean="0"/>
              <a:t>areas or innovations.</a:t>
            </a:r>
            <a:endParaRPr lang="en-US" dirty="0"/>
          </a:p>
          <a:p>
            <a:endParaRPr lang="en-US" dirty="0"/>
          </a:p>
        </p:txBody>
      </p:sp>
    </p:spTree>
    <p:extLst>
      <p:ext uri="{BB962C8B-B14F-4D97-AF65-F5344CB8AC3E}">
        <p14:creationId xmlns:p14="http://schemas.microsoft.com/office/powerpoint/2010/main" val="28583102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581400"/>
            <a:ext cx="8153400" cy="2971800"/>
          </a:xfrm>
        </p:spPr>
        <p:txBody>
          <a:bodyPr>
            <a:normAutofit/>
          </a:bodyPr>
          <a:lstStyle/>
          <a:p>
            <a:r>
              <a:rPr lang="en-US" dirty="0" smtClean="0"/>
              <a:t>For some revenue, the county keeps all of it.</a:t>
            </a:r>
          </a:p>
          <a:p>
            <a:r>
              <a:rPr lang="en-US" dirty="0" smtClean="0"/>
              <a:t>For other revenue, the county keeps only a percentage of whatever’s collected.</a:t>
            </a:r>
          </a:p>
          <a:p>
            <a:r>
              <a:rPr lang="en-US" dirty="0"/>
              <a:t>Revenue recapture can make even old bills a source of </a:t>
            </a:r>
            <a:r>
              <a:rPr lang="en-US" dirty="0" smtClean="0"/>
              <a:t>revenue.</a:t>
            </a:r>
            <a:endParaRPr lang="en-US" dirty="0"/>
          </a:p>
        </p:txBody>
      </p:sp>
      <p:sp>
        <p:nvSpPr>
          <p:cNvPr id="4" name="Title 1"/>
          <p:cNvSpPr txBox="1">
            <a:spLocks/>
          </p:cNvSpPr>
          <p:nvPr/>
        </p:nvSpPr>
        <p:spPr>
          <a:xfrm>
            <a:off x="0" y="0"/>
            <a:ext cx="9144000" cy="1143000"/>
          </a:xfrm>
          <a:prstGeom prst="rect">
            <a:avLst/>
          </a:prstGeom>
          <a:gradFill>
            <a:gsLst>
              <a:gs pos="0">
                <a:srgbClr val="DDDDDD"/>
              </a:gs>
              <a:gs pos="50000">
                <a:srgbClr val="EAEAEA"/>
              </a:gs>
              <a:gs pos="100000">
                <a:schemeClr val="accent1">
                  <a:tint val="23500"/>
                  <a:satMod val="160000"/>
                </a:schemeClr>
              </a:gs>
            </a:gsLst>
            <a:lin ang="5400000" scaled="0"/>
          </a:gra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t>Collections</a:t>
            </a:r>
            <a:endParaRPr lang="en-US" b="1" dirty="0"/>
          </a:p>
        </p:txBody>
      </p:sp>
      <p:sp>
        <p:nvSpPr>
          <p:cNvPr id="5" name="Slide Number Placeholder 4"/>
          <p:cNvSpPr>
            <a:spLocks noGrp="1"/>
          </p:cNvSpPr>
          <p:nvPr>
            <p:ph type="sldNum" sz="quarter" idx="12"/>
          </p:nvPr>
        </p:nvSpPr>
        <p:spPr>
          <a:xfrm>
            <a:off x="6553200" y="6356350"/>
            <a:ext cx="2133600" cy="365125"/>
          </a:xfrm>
        </p:spPr>
        <p:txBody>
          <a:bodyPr/>
          <a:lstStyle/>
          <a:p>
            <a:fld id="{5F5C333F-6614-4B81-BC00-B3A933950F34}" type="slidenum">
              <a:rPr lang="en-US" smtClean="0"/>
              <a:pPr/>
              <a:t>34</a:t>
            </a:fld>
            <a:endParaRPr lang="en-US" dirty="0"/>
          </a:p>
        </p:txBody>
      </p:sp>
      <p:pic>
        <p:nvPicPr>
          <p:cNvPr id="14338" name="Picture 2" descr="C:\Users\Mary Sue Lobenstein\AppData\Local\Microsoft\Windows\Temporary Internet Files\Content.IE5\Y1U7LEZ2\MC900082737[1].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6629400" y="685800"/>
            <a:ext cx="2438400" cy="285641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304800" y="1524000"/>
            <a:ext cx="5791200" cy="2133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Collections involve the county efforts to collect every revenue, including those covered elsewhere in these videos.</a:t>
            </a:r>
            <a:endParaRPr lang="en-US" dirty="0"/>
          </a:p>
        </p:txBody>
      </p:sp>
    </p:spTree>
    <p:extLst>
      <p:ext uri="{BB962C8B-B14F-4D97-AF65-F5344CB8AC3E}">
        <p14:creationId xmlns:p14="http://schemas.microsoft.com/office/powerpoint/2010/main" val="8998919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5C333F-6614-4B81-BC00-B3A933950F34}" type="slidenum">
              <a:rPr lang="en-US" smtClean="0"/>
              <a:pPr/>
              <a:t>35</a:t>
            </a:fld>
            <a:endParaRPr lang="en-US"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l="8020" t="1" r="1758" b="49131"/>
          <a:stretch/>
        </p:blipFill>
        <p:spPr>
          <a:xfrm>
            <a:off x="993613" y="1363804"/>
            <a:ext cx="7159787" cy="5224399"/>
          </a:xfrm>
          <a:prstGeom prst="rect">
            <a:avLst/>
          </a:prstGeom>
        </p:spPr>
      </p:pic>
      <p:sp>
        <p:nvSpPr>
          <p:cNvPr id="5" name="Title 1"/>
          <p:cNvSpPr txBox="1">
            <a:spLocks/>
          </p:cNvSpPr>
          <p:nvPr/>
        </p:nvSpPr>
        <p:spPr>
          <a:xfrm>
            <a:off x="0" y="0"/>
            <a:ext cx="9144000" cy="1143000"/>
          </a:xfrm>
          <a:prstGeom prst="rect">
            <a:avLst/>
          </a:prstGeom>
          <a:gradFill>
            <a:gsLst>
              <a:gs pos="0">
                <a:srgbClr val="DDDDDD"/>
              </a:gs>
              <a:gs pos="50000">
                <a:srgbClr val="EAEAEA"/>
              </a:gs>
              <a:gs pos="100000">
                <a:schemeClr val="accent1">
                  <a:tint val="23500"/>
                  <a:satMod val="160000"/>
                </a:schemeClr>
              </a:gs>
            </a:gsLst>
            <a:lin ang="5400000" scaled="0"/>
          </a:gra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Collections – Brown County Example</a:t>
            </a:r>
          </a:p>
        </p:txBody>
      </p:sp>
      <p:sp>
        <p:nvSpPr>
          <p:cNvPr id="7" name="Rectangle 6"/>
          <p:cNvSpPr/>
          <p:nvPr/>
        </p:nvSpPr>
        <p:spPr>
          <a:xfrm>
            <a:off x="7696200" y="1363804"/>
            <a:ext cx="4572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0" y="1295400"/>
            <a:ext cx="685800" cy="861774"/>
          </a:xfrm>
          <a:prstGeom prst="rect">
            <a:avLst/>
          </a:prstGeom>
          <a:solidFill>
            <a:schemeClr val="bg1"/>
          </a:solidFill>
        </p:spPr>
        <p:txBody>
          <a:bodyPr wrap="square" rtlCol="0">
            <a:spAutoFit/>
          </a:bodyPr>
          <a:lstStyle/>
          <a:p>
            <a:pPr algn="ctr"/>
            <a:r>
              <a:rPr lang="en-US" dirty="0" smtClean="0"/>
              <a:t>Page </a:t>
            </a:r>
            <a:r>
              <a:rPr lang="en-US" sz="3200" b="1" dirty="0" smtClean="0"/>
              <a:t>1</a:t>
            </a:r>
            <a:endParaRPr lang="en-US" sz="3200" b="1" dirty="0"/>
          </a:p>
        </p:txBody>
      </p:sp>
    </p:spTree>
    <p:extLst>
      <p:ext uri="{BB962C8B-B14F-4D97-AF65-F5344CB8AC3E}">
        <p14:creationId xmlns:p14="http://schemas.microsoft.com/office/powerpoint/2010/main" val="7528221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5C333F-6614-4B81-BC00-B3A933950F34}" type="slidenum">
              <a:rPr lang="en-US" smtClean="0"/>
              <a:pPr/>
              <a:t>36</a:t>
            </a:fld>
            <a:endParaRPr lang="en-US"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l="5337" t="50000" r="1579" b="1196"/>
          <a:stretch/>
        </p:blipFill>
        <p:spPr>
          <a:xfrm>
            <a:off x="1005290" y="1292116"/>
            <a:ext cx="7224310" cy="4901870"/>
          </a:xfrm>
          <a:prstGeom prst="rect">
            <a:avLst/>
          </a:prstGeom>
        </p:spPr>
      </p:pic>
      <p:sp>
        <p:nvSpPr>
          <p:cNvPr id="5" name="Title 1"/>
          <p:cNvSpPr txBox="1">
            <a:spLocks/>
          </p:cNvSpPr>
          <p:nvPr/>
        </p:nvSpPr>
        <p:spPr>
          <a:xfrm>
            <a:off x="0" y="0"/>
            <a:ext cx="9144000" cy="1143000"/>
          </a:xfrm>
          <a:prstGeom prst="rect">
            <a:avLst/>
          </a:prstGeom>
          <a:gradFill>
            <a:gsLst>
              <a:gs pos="0">
                <a:srgbClr val="DDDDDD"/>
              </a:gs>
              <a:gs pos="50000">
                <a:srgbClr val="EAEAEA"/>
              </a:gs>
              <a:gs pos="100000">
                <a:schemeClr val="accent1">
                  <a:tint val="23500"/>
                  <a:satMod val="160000"/>
                </a:schemeClr>
              </a:gs>
            </a:gsLst>
            <a:lin ang="5400000" scaled="0"/>
          </a:gra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t>Collections – Brown County Example</a:t>
            </a:r>
            <a:endParaRPr lang="en-US" b="1" dirty="0"/>
          </a:p>
        </p:txBody>
      </p:sp>
      <p:sp>
        <p:nvSpPr>
          <p:cNvPr id="6" name="TextBox 5"/>
          <p:cNvSpPr txBox="1"/>
          <p:nvPr/>
        </p:nvSpPr>
        <p:spPr>
          <a:xfrm>
            <a:off x="0" y="1295400"/>
            <a:ext cx="685800" cy="861774"/>
          </a:xfrm>
          <a:prstGeom prst="rect">
            <a:avLst/>
          </a:prstGeom>
          <a:solidFill>
            <a:schemeClr val="bg1"/>
          </a:solidFill>
        </p:spPr>
        <p:txBody>
          <a:bodyPr wrap="square" rtlCol="0">
            <a:spAutoFit/>
          </a:bodyPr>
          <a:lstStyle/>
          <a:p>
            <a:pPr algn="ctr"/>
            <a:r>
              <a:rPr lang="en-US" dirty="0" smtClean="0"/>
              <a:t>Page </a:t>
            </a:r>
            <a:r>
              <a:rPr lang="en-US" sz="3200" b="1" dirty="0"/>
              <a:t>2</a:t>
            </a:r>
          </a:p>
        </p:txBody>
      </p:sp>
      <p:sp>
        <p:nvSpPr>
          <p:cNvPr id="7" name="Right Arrow 6"/>
          <p:cNvSpPr/>
          <p:nvPr/>
        </p:nvSpPr>
        <p:spPr>
          <a:xfrm>
            <a:off x="3962400" y="5791200"/>
            <a:ext cx="978408" cy="381000"/>
          </a:xfrm>
          <a:prstGeom prst="rightArrow">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flipH="1">
            <a:off x="7620000" y="5791200"/>
            <a:ext cx="1002792" cy="381000"/>
          </a:xfrm>
          <a:prstGeom prst="rightArrow">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28221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856037"/>
            <a:ext cx="8229600" cy="2773363"/>
          </a:xfrm>
        </p:spPr>
        <p:txBody>
          <a:bodyPr>
            <a:normAutofit/>
          </a:bodyPr>
          <a:lstStyle/>
          <a:p>
            <a:r>
              <a:rPr lang="en-US" dirty="0" smtClean="0"/>
              <a:t>Yet some things that no one else is well positioned to keep the agency focused on.</a:t>
            </a:r>
          </a:p>
          <a:p>
            <a:r>
              <a:rPr lang="en-US" dirty="0" smtClean="0"/>
              <a:t>Since you have limited time and attention, here are some expenditures and some revenue to concentrate on.</a:t>
            </a:r>
            <a:endParaRPr lang="en-US" dirty="0"/>
          </a:p>
        </p:txBody>
      </p:sp>
      <p:sp>
        <p:nvSpPr>
          <p:cNvPr id="4" name="Title 1"/>
          <p:cNvSpPr txBox="1">
            <a:spLocks/>
          </p:cNvSpPr>
          <p:nvPr/>
        </p:nvSpPr>
        <p:spPr>
          <a:xfrm>
            <a:off x="0" y="0"/>
            <a:ext cx="9144000" cy="1143000"/>
          </a:xfrm>
          <a:prstGeom prst="rect">
            <a:avLst/>
          </a:prstGeom>
          <a:gradFill>
            <a:gsLst>
              <a:gs pos="0">
                <a:srgbClr val="DDDDDD"/>
              </a:gs>
              <a:gs pos="50000">
                <a:srgbClr val="EAEAEA"/>
              </a:gs>
              <a:gs pos="100000">
                <a:schemeClr val="accent1">
                  <a:tint val="23500"/>
                  <a:satMod val="160000"/>
                </a:schemeClr>
              </a:gs>
            </a:gsLst>
            <a:lin ang="5400000" scaled="0"/>
          </a:gra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t>The Role of the Director</a:t>
            </a:r>
            <a:endParaRPr lang="en-US" b="1" dirty="0"/>
          </a:p>
        </p:txBody>
      </p:sp>
      <p:sp>
        <p:nvSpPr>
          <p:cNvPr id="5" name="Slide Number Placeholder 4"/>
          <p:cNvSpPr>
            <a:spLocks noGrp="1"/>
          </p:cNvSpPr>
          <p:nvPr>
            <p:ph type="sldNum" sz="quarter" idx="12"/>
          </p:nvPr>
        </p:nvSpPr>
        <p:spPr>
          <a:xfrm>
            <a:off x="6553200" y="6356350"/>
            <a:ext cx="2133600" cy="365125"/>
          </a:xfrm>
        </p:spPr>
        <p:txBody>
          <a:bodyPr/>
          <a:lstStyle/>
          <a:p>
            <a:fld id="{5F5C333F-6614-4B81-BC00-B3A933950F34}" type="slidenum">
              <a:rPr lang="en-US" smtClean="0"/>
              <a:pPr/>
              <a:t>37</a:t>
            </a:fld>
            <a:endParaRPr lang="en-US" dirty="0"/>
          </a:p>
        </p:txBody>
      </p:sp>
      <p:sp>
        <p:nvSpPr>
          <p:cNvPr id="6" name="Content Placeholder 2"/>
          <p:cNvSpPr txBox="1">
            <a:spLocks/>
          </p:cNvSpPr>
          <p:nvPr/>
        </p:nvSpPr>
        <p:spPr>
          <a:xfrm>
            <a:off x="381000" y="1676400"/>
            <a:ext cx="4876800" cy="2514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Central role of the director in fiscal and budgetary matters.</a:t>
            </a:r>
          </a:p>
          <a:p>
            <a:r>
              <a:rPr lang="en-US" dirty="0" smtClean="0"/>
              <a:t>Need to rely on others.</a:t>
            </a:r>
          </a:p>
          <a:p>
            <a:endParaRPr lang="en-US" dirty="0"/>
          </a:p>
        </p:txBody>
      </p:sp>
      <p:pic>
        <p:nvPicPr>
          <p:cNvPr id="16387" name="Picture 3" descr="C:\Users\Mary Sue Lobenstein\AppData\Local\Microsoft\Windows\Temporary Internet Files\Content.IE5\Y1U7LEZ2\MC900252651[1].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65842" y="1066800"/>
            <a:ext cx="2649558"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2810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524000"/>
            <a:ext cx="5943600" cy="4525963"/>
          </a:xfrm>
        </p:spPr>
        <p:txBody>
          <a:bodyPr>
            <a:normAutofit/>
          </a:bodyPr>
          <a:lstStyle/>
          <a:p>
            <a:pPr marL="0" indent="0">
              <a:buNone/>
            </a:pPr>
            <a:r>
              <a:rPr lang="en-US" sz="3600" b="1" dirty="0"/>
              <a:t>EXPENDITURES</a:t>
            </a:r>
          </a:p>
          <a:p>
            <a:pPr marL="514350" lvl="0" indent="-514350">
              <a:buFont typeface="+mj-lt"/>
              <a:buAutoNum type="arabicPeriod"/>
            </a:pPr>
            <a:r>
              <a:rPr lang="en-US" dirty="0" smtClean="0"/>
              <a:t>Out of Home Placement</a:t>
            </a:r>
          </a:p>
          <a:p>
            <a:pPr marL="514350" lvl="0" indent="-514350">
              <a:buFont typeface="+mj-lt"/>
              <a:buAutoNum type="arabicPeriod"/>
            </a:pPr>
            <a:r>
              <a:rPr lang="en-US" dirty="0" smtClean="0"/>
              <a:t>Administrative </a:t>
            </a:r>
            <a:r>
              <a:rPr lang="en-US" dirty="0"/>
              <a:t>Structure Costs</a:t>
            </a:r>
          </a:p>
          <a:p>
            <a:pPr marL="514350" lvl="0" indent="-514350">
              <a:buFont typeface="+mj-lt"/>
              <a:buAutoNum type="arabicPeriod"/>
            </a:pPr>
            <a:r>
              <a:rPr lang="en-US" dirty="0"/>
              <a:t>SS/IM Ratio</a:t>
            </a:r>
          </a:p>
          <a:p>
            <a:pPr marL="514350" lvl="0" indent="-514350">
              <a:buFont typeface="+mj-lt"/>
              <a:buAutoNum type="arabicPeriod"/>
            </a:pPr>
            <a:r>
              <a:rPr lang="en-US" dirty="0"/>
              <a:t>Staff Transportation</a:t>
            </a:r>
          </a:p>
          <a:p>
            <a:pPr marL="514350" lvl="0" indent="-514350">
              <a:buFont typeface="+mj-lt"/>
              <a:buAutoNum type="arabicPeriod"/>
            </a:pPr>
            <a:r>
              <a:rPr lang="en-US" dirty="0"/>
              <a:t>State Hospital Costs</a:t>
            </a:r>
          </a:p>
          <a:p>
            <a:pPr marL="514350" lvl="0" indent="-514350">
              <a:buFont typeface="+mj-lt"/>
              <a:buAutoNum type="arabicPeriod"/>
            </a:pPr>
            <a:r>
              <a:rPr lang="en-US" dirty="0"/>
              <a:t>Caseloads</a:t>
            </a:r>
          </a:p>
        </p:txBody>
      </p:sp>
      <p:sp>
        <p:nvSpPr>
          <p:cNvPr id="5" name="Slide Number Placeholder 4"/>
          <p:cNvSpPr>
            <a:spLocks noGrp="1"/>
          </p:cNvSpPr>
          <p:nvPr>
            <p:ph type="sldNum" sz="quarter" idx="12"/>
          </p:nvPr>
        </p:nvSpPr>
        <p:spPr>
          <a:xfrm>
            <a:off x="6553200" y="6356350"/>
            <a:ext cx="2133600" cy="365125"/>
          </a:xfrm>
        </p:spPr>
        <p:txBody>
          <a:bodyPr/>
          <a:lstStyle/>
          <a:p>
            <a:fld id="{5F5C333F-6614-4B81-BC00-B3A933950F34}" type="slidenum">
              <a:rPr lang="en-US" smtClean="0"/>
              <a:pPr/>
              <a:t>38</a:t>
            </a:fld>
            <a:endParaRPr lang="en-US" dirty="0"/>
          </a:p>
        </p:txBody>
      </p:sp>
      <p:sp>
        <p:nvSpPr>
          <p:cNvPr id="6" name="Title 1"/>
          <p:cNvSpPr txBox="1">
            <a:spLocks/>
          </p:cNvSpPr>
          <p:nvPr/>
        </p:nvSpPr>
        <p:spPr>
          <a:xfrm>
            <a:off x="0" y="0"/>
            <a:ext cx="9144000" cy="1143000"/>
          </a:xfrm>
          <a:prstGeom prst="rect">
            <a:avLst/>
          </a:prstGeom>
          <a:gradFill>
            <a:gsLst>
              <a:gs pos="0">
                <a:srgbClr val="DDDDDD"/>
              </a:gs>
              <a:gs pos="50000">
                <a:srgbClr val="EAEAEA"/>
              </a:gs>
              <a:gs pos="100000">
                <a:schemeClr val="accent1">
                  <a:tint val="23500"/>
                  <a:satMod val="160000"/>
                </a:schemeClr>
              </a:gs>
            </a:gsLst>
            <a:lin ang="5400000" scaled="0"/>
          </a:gradFill>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“What Directors Should Watch For”</a:t>
            </a:r>
            <a:br>
              <a:rPr lang="en-US" b="1" dirty="0"/>
            </a:br>
            <a:r>
              <a:rPr lang="en-US" sz="3000" dirty="0"/>
              <a:t>By Tom Henderson </a:t>
            </a:r>
            <a:r>
              <a:rPr lang="en-US" sz="3000" dirty="0" smtClean="0"/>
              <a:t>updated 2014</a:t>
            </a:r>
            <a:endParaRPr lang="en-US" sz="3000" dirty="0"/>
          </a:p>
        </p:txBody>
      </p:sp>
      <p:pic>
        <p:nvPicPr>
          <p:cNvPr id="1026" name="Picture 2" descr="C:\Users\Mary Sue Lobenstein\AppData\Local\Microsoft\Windows\Temporary Internet Files\Content.IE5\Y1U7LEZ2\MC900355945[1].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91200" y="2362200"/>
            <a:ext cx="3200400" cy="4010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1775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457200" y="1219200"/>
            <a:ext cx="3962400" cy="5410200"/>
          </a:xfrm>
        </p:spPr>
        <p:txBody>
          <a:bodyPr>
            <a:normAutofit/>
          </a:bodyPr>
          <a:lstStyle/>
          <a:p>
            <a:pPr marL="0" indent="0">
              <a:buNone/>
            </a:pPr>
            <a:r>
              <a:rPr lang="en-US" sz="3200" b="1" dirty="0"/>
              <a:t>REVENUE</a:t>
            </a:r>
          </a:p>
          <a:p>
            <a:pPr marL="514350" lvl="0" indent="-514350">
              <a:buFont typeface="+mj-lt"/>
              <a:buAutoNum type="arabicPeriod"/>
            </a:pPr>
            <a:r>
              <a:rPr lang="en-US" sz="2400" dirty="0" smtClean="0"/>
              <a:t>TCM</a:t>
            </a:r>
            <a:endParaRPr lang="en-US" sz="2400" dirty="0"/>
          </a:p>
          <a:p>
            <a:pPr marL="514350" lvl="0" indent="-514350">
              <a:buFont typeface="+mj-lt"/>
              <a:buAutoNum type="arabicPeriod"/>
            </a:pPr>
            <a:r>
              <a:rPr lang="en-US" sz="2400" dirty="0"/>
              <a:t>Waiver CM Hours</a:t>
            </a:r>
          </a:p>
          <a:p>
            <a:pPr marL="514350" lvl="0" indent="-514350">
              <a:buFont typeface="+mj-lt"/>
              <a:buAutoNum type="arabicPeriod"/>
            </a:pPr>
            <a:r>
              <a:rPr lang="en-US" sz="2400" dirty="0"/>
              <a:t>SSTS and IM-RMS Random Moments</a:t>
            </a:r>
          </a:p>
          <a:p>
            <a:pPr marL="514350" lvl="0" indent="-514350">
              <a:buFont typeface="+mj-lt"/>
              <a:buAutoNum type="arabicPeriod"/>
            </a:pPr>
            <a:r>
              <a:rPr lang="en-US" sz="2400" dirty="0"/>
              <a:t>Detox – Fees and Insurance</a:t>
            </a:r>
          </a:p>
          <a:p>
            <a:pPr marL="514350" lvl="0" indent="-514350">
              <a:buFont typeface="+mj-lt"/>
              <a:buAutoNum type="arabicPeriod"/>
            </a:pPr>
            <a:r>
              <a:rPr lang="en-US" sz="2400" dirty="0"/>
              <a:t>MA Asset Recovery</a:t>
            </a:r>
          </a:p>
          <a:p>
            <a:pPr marL="514350" lvl="0" indent="-514350">
              <a:buFont typeface="+mj-lt"/>
              <a:buAutoNum type="arabicPeriod"/>
            </a:pPr>
            <a:r>
              <a:rPr lang="en-US" sz="2400" dirty="0"/>
              <a:t>MFIP State Grant</a:t>
            </a:r>
          </a:p>
          <a:p>
            <a:pPr marL="514350" indent="-514350">
              <a:buFont typeface="+mj-lt"/>
              <a:buAutoNum type="arabicPeriod"/>
            </a:pPr>
            <a:r>
              <a:rPr lang="en-US" sz="2400" dirty="0"/>
              <a:t>CMH </a:t>
            </a:r>
            <a:r>
              <a:rPr lang="en-US" sz="2400" dirty="0" smtClean="0"/>
              <a:t>Screening</a:t>
            </a:r>
          </a:p>
          <a:p>
            <a:pPr marL="514350" indent="-514350">
              <a:buFont typeface="+mj-lt"/>
              <a:buAutoNum type="arabicPeriod"/>
            </a:pPr>
            <a:r>
              <a:rPr lang="en-US" sz="2400" dirty="0" smtClean="0"/>
              <a:t>Relocation </a:t>
            </a:r>
            <a:r>
              <a:rPr lang="en-US" sz="2400" dirty="0"/>
              <a:t>Service Coordination</a:t>
            </a:r>
          </a:p>
          <a:p>
            <a:pPr marL="514350" lvl="0" indent="-514350">
              <a:buFont typeface="+mj-lt"/>
              <a:buAutoNum type="arabicPeriod"/>
            </a:pPr>
            <a:endParaRPr lang="en-US" sz="2400" dirty="0"/>
          </a:p>
          <a:p>
            <a:pPr marL="914400" lvl="1" indent="-514350">
              <a:buFont typeface="+mj-lt"/>
              <a:buAutoNum type="alphaLcParenR"/>
            </a:pPr>
            <a:endParaRPr lang="en-US" sz="1800" dirty="0"/>
          </a:p>
        </p:txBody>
      </p:sp>
      <p:sp>
        <p:nvSpPr>
          <p:cNvPr id="7" name="Content Placeholder 6"/>
          <p:cNvSpPr>
            <a:spLocks noGrp="1"/>
          </p:cNvSpPr>
          <p:nvPr>
            <p:ph sz="half" idx="2"/>
          </p:nvPr>
        </p:nvSpPr>
        <p:spPr>
          <a:xfrm>
            <a:off x="4648200" y="1752600"/>
            <a:ext cx="4038600" cy="4724400"/>
          </a:xfrm>
        </p:spPr>
        <p:txBody>
          <a:bodyPr>
            <a:normAutofit/>
          </a:bodyPr>
          <a:lstStyle/>
          <a:p>
            <a:pPr marL="514350" lvl="0" indent="-514350">
              <a:buFont typeface="+mj-lt"/>
              <a:buAutoNum type="arabicPeriod" startAt="9"/>
            </a:pPr>
            <a:r>
              <a:rPr lang="en-US" sz="2400" dirty="0" smtClean="0"/>
              <a:t>MN </a:t>
            </a:r>
            <a:r>
              <a:rPr lang="en-US" sz="2400" dirty="0"/>
              <a:t>Choices – Random Moments</a:t>
            </a:r>
          </a:p>
          <a:p>
            <a:pPr marL="514350" lvl="0" indent="-514350">
              <a:buFont typeface="+mj-lt"/>
              <a:buAutoNum type="arabicPeriod" startAt="9"/>
            </a:pPr>
            <a:r>
              <a:rPr lang="en-US" sz="2400" dirty="0"/>
              <a:t>Family Assessment Grant</a:t>
            </a:r>
          </a:p>
          <a:p>
            <a:pPr marL="514350" lvl="0" indent="-514350">
              <a:buFont typeface="+mj-lt"/>
              <a:buAutoNum type="arabicPeriod" startAt="9"/>
            </a:pPr>
            <a:r>
              <a:rPr lang="en-US" sz="2400" dirty="0"/>
              <a:t>Out of Home Parental Fees</a:t>
            </a:r>
          </a:p>
          <a:p>
            <a:pPr marL="514350" lvl="0" indent="-514350">
              <a:buFont typeface="+mj-lt"/>
              <a:buAutoNum type="arabicPeriod" startAt="9"/>
            </a:pPr>
            <a:r>
              <a:rPr lang="en-US" sz="2400" dirty="0"/>
              <a:t>Redirects (CS/SS)</a:t>
            </a:r>
          </a:p>
          <a:p>
            <a:pPr marL="514350" lvl="0" indent="-514350">
              <a:buFont typeface="+mj-lt"/>
              <a:buAutoNum type="arabicPeriod" startAt="9"/>
            </a:pPr>
            <a:r>
              <a:rPr lang="en-US" sz="2400" dirty="0"/>
              <a:t>Rule </a:t>
            </a:r>
            <a:r>
              <a:rPr lang="en-US" sz="2400" dirty="0" smtClean="0"/>
              <a:t>5 Residential Treatment</a:t>
            </a:r>
            <a:endParaRPr lang="en-US" sz="2400" dirty="0"/>
          </a:p>
          <a:p>
            <a:pPr marL="514350" lvl="0" indent="-514350">
              <a:buFont typeface="+mj-lt"/>
              <a:buAutoNum type="arabicPeriod" startAt="9"/>
            </a:pPr>
            <a:r>
              <a:rPr lang="en-US" sz="2400" dirty="0"/>
              <a:t>Title IV-E</a:t>
            </a:r>
          </a:p>
          <a:p>
            <a:pPr marL="514350" lvl="0" indent="-514350">
              <a:buFont typeface="+mj-lt"/>
              <a:buAutoNum type="arabicPeriod" startAt="9"/>
            </a:pPr>
            <a:r>
              <a:rPr lang="en-US" sz="2400" dirty="0"/>
              <a:t>Managed Care</a:t>
            </a:r>
          </a:p>
          <a:p>
            <a:pPr marL="514350" lvl="0" indent="-514350">
              <a:buFont typeface="+mj-lt"/>
              <a:buAutoNum type="arabicPeriod" startAt="9"/>
            </a:pPr>
            <a:r>
              <a:rPr lang="en-US" sz="2400" dirty="0"/>
              <a:t>Insurance</a:t>
            </a:r>
          </a:p>
          <a:p>
            <a:pPr marL="514350" indent="-514350">
              <a:buAutoNum type="arabicPeriod" startAt="5"/>
            </a:pPr>
            <a:endParaRPr lang="en-US" dirty="0" smtClean="0"/>
          </a:p>
          <a:p>
            <a:pPr marL="514350" indent="-514350">
              <a:buNone/>
            </a:pPr>
            <a:endParaRPr lang="en-US" dirty="0" smtClean="0"/>
          </a:p>
        </p:txBody>
      </p:sp>
      <p:sp>
        <p:nvSpPr>
          <p:cNvPr id="4" name="Slide Number Placeholder 3"/>
          <p:cNvSpPr>
            <a:spLocks noGrp="1"/>
          </p:cNvSpPr>
          <p:nvPr>
            <p:ph type="sldNum" sz="quarter" idx="12"/>
          </p:nvPr>
        </p:nvSpPr>
        <p:spPr/>
        <p:txBody>
          <a:bodyPr/>
          <a:lstStyle/>
          <a:p>
            <a:fld id="{5F5C333F-6614-4B81-BC00-B3A933950F34}" type="slidenum">
              <a:rPr lang="en-US" smtClean="0"/>
              <a:pPr/>
              <a:t>39</a:t>
            </a:fld>
            <a:endParaRPr lang="en-US" dirty="0"/>
          </a:p>
        </p:txBody>
      </p:sp>
      <p:sp>
        <p:nvSpPr>
          <p:cNvPr id="8" name="Title 1"/>
          <p:cNvSpPr txBox="1">
            <a:spLocks/>
          </p:cNvSpPr>
          <p:nvPr/>
        </p:nvSpPr>
        <p:spPr>
          <a:xfrm>
            <a:off x="0" y="0"/>
            <a:ext cx="9144000" cy="1143000"/>
          </a:xfrm>
          <a:prstGeom prst="rect">
            <a:avLst/>
          </a:prstGeom>
          <a:gradFill>
            <a:gsLst>
              <a:gs pos="0">
                <a:srgbClr val="DDDDDD"/>
              </a:gs>
              <a:gs pos="50000">
                <a:srgbClr val="EAEAEA"/>
              </a:gs>
              <a:gs pos="100000">
                <a:schemeClr val="accent1">
                  <a:tint val="23500"/>
                  <a:satMod val="160000"/>
                </a:schemeClr>
              </a:gs>
            </a:gsLst>
            <a:lin ang="5400000" scaled="0"/>
          </a:gradFill>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“What Directors Should Watch For”</a:t>
            </a:r>
            <a:br>
              <a:rPr lang="en-US" b="1" dirty="0"/>
            </a:br>
            <a:r>
              <a:rPr lang="en-US" sz="3000" dirty="0"/>
              <a:t>By Tom Henderson </a:t>
            </a:r>
            <a:r>
              <a:rPr lang="en-US" sz="3000" dirty="0" smtClean="0"/>
              <a:t>updated 2014</a:t>
            </a:r>
            <a:endParaRPr lang="en-US" sz="3000" dirty="0"/>
          </a:p>
        </p:txBody>
      </p:sp>
    </p:spTree>
    <p:extLst>
      <p:ext uri="{BB962C8B-B14F-4D97-AF65-F5344CB8AC3E}">
        <p14:creationId xmlns:p14="http://schemas.microsoft.com/office/powerpoint/2010/main" val="12492637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00200"/>
            <a:ext cx="7467600" cy="4648200"/>
          </a:xfrm>
        </p:spPr>
        <p:txBody>
          <a:bodyPr>
            <a:normAutofit/>
          </a:bodyPr>
          <a:lstStyle/>
          <a:p>
            <a:r>
              <a:rPr lang="en-US" sz="3600" dirty="0" smtClean="0"/>
              <a:t>Introduce basic budgeting concepts.</a:t>
            </a:r>
          </a:p>
          <a:p>
            <a:r>
              <a:rPr lang="en-US" sz="3600" dirty="0" smtClean="0"/>
              <a:t>Examine budget presentation.</a:t>
            </a:r>
          </a:p>
          <a:p>
            <a:r>
              <a:rPr lang="en-US" sz="3600" dirty="0" smtClean="0"/>
              <a:t>Look at two resources.</a:t>
            </a:r>
          </a:p>
          <a:p>
            <a:r>
              <a:rPr lang="en-US" sz="3600" dirty="0" smtClean="0"/>
              <a:t>Consider three different budget environments.</a:t>
            </a:r>
          </a:p>
          <a:p>
            <a:r>
              <a:rPr lang="en-US" sz="3600" dirty="0" smtClean="0"/>
              <a:t>The central role of the director and what a director should watch for.</a:t>
            </a:r>
          </a:p>
          <a:p>
            <a:endParaRPr lang="en-US" sz="3600" dirty="0"/>
          </a:p>
          <a:p>
            <a:endParaRPr lang="en-US" dirty="0"/>
          </a:p>
          <a:p>
            <a:endParaRPr lang="en-US" dirty="0"/>
          </a:p>
        </p:txBody>
      </p:sp>
      <p:sp>
        <p:nvSpPr>
          <p:cNvPr id="4" name="Title 1"/>
          <p:cNvSpPr txBox="1">
            <a:spLocks/>
          </p:cNvSpPr>
          <p:nvPr/>
        </p:nvSpPr>
        <p:spPr>
          <a:xfrm>
            <a:off x="-19050" y="0"/>
            <a:ext cx="9144000" cy="1143000"/>
          </a:xfrm>
          <a:prstGeom prst="rect">
            <a:avLst/>
          </a:prstGeom>
          <a:gradFill>
            <a:gsLst>
              <a:gs pos="0">
                <a:srgbClr val="DDDDDD"/>
              </a:gs>
              <a:gs pos="50000">
                <a:srgbClr val="EAEAEA"/>
              </a:gs>
              <a:gs pos="100000">
                <a:schemeClr val="accent1">
                  <a:tint val="23500"/>
                  <a:satMod val="160000"/>
                </a:schemeClr>
              </a:gs>
            </a:gsLst>
            <a:lin ang="5400000" scaled="0"/>
          </a:gra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t>Budgeting &amp; Conclusion</a:t>
            </a:r>
            <a:endParaRPr lang="en-US" b="1" dirty="0"/>
          </a:p>
        </p:txBody>
      </p:sp>
      <p:sp>
        <p:nvSpPr>
          <p:cNvPr id="5" name="Slide Number Placeholder 4"/>
          <p:cNvSpPr>
            <a:spLocks noGrp="1"/>
          </p:cNvSpPr>
          <p:nvPr>
            <p:ph type="sldNum" sz="quarter" idx="12"/>
          </p:nvPr>
        </p:nvSpPr>
        <p:spPr>
          <a:xfrm>
            <a:off x="6553200" y="6356350"/>
            <a:ext cx="2133600" cy="365125"/>
          </a:xfrm>
        </p:spPr>
        <p:txBody>
          <a:bodyPr/>
          <a:lstStyle/>
          <a:p>
            <a:fld id="{5F5C333F-6614-4B81-BC00-B3A933950F34}" type="slidenum">
              <a:rPr lang="en-US" smtClean="0"/>
              <a:pPr/>
              <a:t>4</a:t>
            </a:fld>
            <a:endParaRPr lang="en-US" dirty="0"/>
          </a:p>
        </p:txBody>
      </p:sp>
    </p:spTree>
    <p:extLst>
      <p:ext uri="{BB962C8B-B14F-4D97-AF65-F5344CB8AC3E}">
        <p14:creationId xmlns:p14="http://schemas.microsoft.com/office/powerpoint/2010/main" val="39622674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09600"/>
            <a:ext cx="9144000" cy="1447800"/>
          </a:xfrm>
        </p:spPr>
        <p:txBody>
          <a:bodyPr anchor="t" anchorCtr="0">
            <a:noAutofit/>
          </a:bodyPr>
          <a:lstStyle/>
          <a:p>
            <a:r>
              <a:rPr lang="en-US" sz="4300" b="1" dirty="0" smtClean="0">
                <a:solidFill>
                  <a:srgbClr val="0000FF"/>
                </a:solidFill>
              </a:rPr>
              <a:t>Introduction to Human Service Finance for Minnesota County Directors</a:t>
            </a:r>
            <a:endParaRPr lang="en-US" sz="4300" b="1" dirty="0">
              <a:solidFill>
                <a:srgbClr val="0000FF"/>
              </a:solidFill>
            </a:endParaRPr>
          </a:p>
        </p:txBody>
      </p:sp>
      <p:sp>
        <p:nvSpPr>
          <p:cNvPr id="11" name="Content Placeholder 2"/>
          <p:cNvSpPr txBox="1">
            <a:spLocks/>
          </p:cNvSpPr>
          <p:nvPr/>
        </p:nvSpPr>
        <p:spPr>
          <a:xfrm>
            <a:off x="2057400" y="2209800"/>
            <a:ext cx="7086600" cy="3810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514350" indent="-514350" algn="l">
              <a:buFont typeface="+mj-lt"/>
              <a:buAutoNum type="arabicPeriod"/>
            </a:pPr>
            <a:r>
              <a:rPr lang="en-US" dirty="0">
                <a:solidFill>
                  <a:prstClr val="black"/>
                </a:solidFill>
              </a:rPr>
              <a:t>Welcome, Overview, &amp; Basic Concepts</a:t>
            </a:r>
          </a:p>
          <a:p>
            <a:pPr marL="514350" indent="-514350" algn="l">
              <a:buFont typeface="+mj-lt"/>
              <a:buAutoNum type="arabicPeriod"/>
            </a:pPr>
            <a:r>
              <a:rPr lang="en-US" dirty="0">
                <a:solidFill>
                  <a:prstClr val="black"/>
                </a:solidFill>
              </a:rPr>
              <a:t>Cash Assistance &amp;  Health Care</a:t>
            </a:r>
          </a:p>
          <a:p>
            <a:pPr marL="514350" indent="-514350" algn="l">
              <a:buFont typeface="+mj-lt"/>
              <a:buAutoNum type="arabicPeriod"/>
            </a:pPr>
            <a:r>
              <a:rPr lang="en-US" dirty="0">
                <a:solidFill>
                  <a:prstClr val="black"/>
                </a:solidFill>
              </a:rPr>
              <a:t>Social Services Fiscal Elements</a:t>
            </a:r>
          </a:p>
          <a:p>
            <a:pPr marL="514350" indent="-514350" algn="l">
              <a:buFont typeface="+mj-lt"/>
              <a:buAutoNum type="arabicPeriod"/>
            </a:pPr>
            <a:r>
              <a:rPr lang="en-US" dirty="0" smtClean="0">
                <a:solidFill>
                  <a:prstClr val="black"/>
                </a:solidFill>
              </a:rPr>
              <a:t>Children’s Social Services</a:t>
            </a:r>
          </a:p>
          <a:p>
            <a:pPr marL="514350" indent="-514350" algn="l">
              <a:buFont typeface="+mj-lt"/>
              <a:buAutoNum type="arabicPeriod"/>
            </a:pPr>
            <a:r>
              <a:rPr lang="en-US" dirty="0" smtClean="0">
                <a:solidFill>
                  <a:prstClr val="black"/>
                </a:solidFill>
              </a:rPr>
              <a:t>Adult Social Services</a:t>
            </a:r>
          </a:p>
          <a:p>
            <a:pPr marL="514350" indent="-514350" algn="l">
              <a:buFont typeface="+mj-lt"/>
              <a:buAutoNum type="arabicPeriod"/>
            </a:pPr>
            <a:r>
              <a:rPr lang="en-US" dirty="0" smtClean="0">
                <a:solidFill>
                  <a:prstClr val="black"/>
                </a:solidFill>
              </a:rPr>
              <a:t>Budgeting &amp; Conclusion</a:t>
            </a:r>
          </a:p>
          <a:p>
            <a:endParaRPr lang="en-US" dirty="0">
              <a:solidFill>
                <a:prstClr val="black">
                  <a:tint val="75000"/>
                </a:prstClr>
              </a:solidFill>
            </a:endParaRPr>
          </a:p>
        </p:txBody>
      </p:sp>
      <p:sp>
        <p:nvSpPr>
          <p:cNvPr id="12" name="TextBox 11"/>
          <p:cNvSpPr txBox="1"/>
          <p:nvPr/>
        </p:nvSpPr>
        <p:spPr>
          <a:xfrm>
            <a:off x="2209800" y="6019800"/>
            <a:ext cx="4648200" cy="923330"/>
          </a:xfrm>
          <a:prstGeom prst="rect">
            <a:avLst/>
          </a:prstGeom>
          <a:noFill/>
        </p:spPr>
        <p:txBody>
          <a:bodyPr wrap="square" rtlCol="0">
            <a:spAutoFit/>
          </a:bodyPr>
          <a:lstStyle/>
          <a:p>
            <a:pPr algn="ctr"/>
            <a:r>
              <a:rPr lang="en-US" sz="5400" b="1" dirty="0" smtClean="0">
                <a:solidFill>
                  <a:srgbClr val="0000FF"/>
                </a:solidFill>
              </a:rPr>
              <a:t>End of Video 6</a:t>
            </a:r>
            <a:endParaRPr lang="en-US" sz="5400" b="1" dirty="0">
              <a:solidFill>
                <a:srgbClr val="0000FF"/>
              </a:solidFill>
            </a:endParaRPr>
          </a:p>
        </p:txBody>
      </p:sp>
      <p:sp>
        <p:nvSpPr>
          <p:cNvPr id="5" name="Slide Number Placeholder 4"/>
          <p:cNvSpPr>
            <a:spLocks noGrp="1"/>
          </p:cNvSpPr>
          <p:nvPr>
            <p:ph type="sldNum" sz="quarter" idx="12"/>
          </p:nvPr>
        </p:nvSpPr>
        <p:spPr>
          <a:xfrm>
            <a:off x="6553200" y="6356350"/>
            <a:ext cx="2133600" cy="365125"/>
          </a:xfrm>
        </p:spPr>
        <p:txBody>
          <a:bodyPr/>
          <a:lstStyle/>
          <a:p>
            <a:fld id="{5F5C333F-6614-4B81-BC00-B3A933950F34}" type="slidenum">
              <a:rPr lang="en-US" smtClean="0">
                <a:solidFill>
                  <a:prstClr val="black">
                    <a:tint val="75000"/>
                  </a:prstClr>
                </a:solidFill>
              </a:rPr>
              <a:pPr/>
              <a:t>40</a:t>
            </a:fld>
            <a:endParaRPr lang="en-US" dirty="0">
              <a:solidFill>
                <a:prstClr val="black">
                  <a:tint val="75000"/>
                </a:prstClr>
              </a:solidFill>
            </a:endParaRPr>
          </a:p>
        </p:txBody>
      </p:sp>
    </p:spTree>
    <p:extLst>
      <p:ext uri="{BB962C8B-B14F-4D97-AF65-F5344CB8AC3E}">
        <p14:creationId xmlns:p14="http://schemas.microsoft.com/office/powerpoint/2010/main" val="8442064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16175"/>
            <a:ext cx="7772400" cy="1470025"/>
          </a:xfrm>
        </p:spPr>
        <p:txBody>
          <a:bodyPr>
            <a:noAutofit/>
          </a:bodyPr>
          <a:lstStyle/>
          <a:p>
            <a:r>
              <a:rPr lang="en-US" sz="9600" b="1" dirty="0" smtClean="0"/>
              <a:t>End of Video 6</a:t>
            </a:r>
            <a:endParaRPr lang="en-US" sz="9600" b="1" dirty="0"/>
          </a:p>
        </p:txBody>
      </p:sp>
    </p:spTree>
    <p:extLst>
      <p:ext uri="{BB962C8B-B14F-4D97-AF65-F5344CB8AC3E}">
        <p14:creationId xmlns:p14="http://schemas.microsoft.com/office/powerpoint/2010/main" val="2693935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95400"/>
            <a:ext cx="6324600" cy="5410200"/>
          </a:xfrm>
        </p:spPr>
        <p:txBody>
          <a:bodyPr>
            <a:normAutofit/>
          </a:bodyPr>
          <a:lstStyle/>
          <a:p>
            <a:r>
              <a:rPr lang="en-US" sz="3600" dirty="0"/>
              <a:t>A budget is a plan to accomplish or pursue your mission for one </a:t>
            </a:r>
            <a:r>
              <a:rPr lang="en-US" sz="3600" dirty="0" smtClean="0"/>
              <a:t>year.</a:t>
            </a:r>
            <a:endParaRPr lang="en-US" sz="3600" dirty="0"/>
          </a:p>
          <a:p>
            <a:r>
              <a:rPr lang="en-US" sz="3600" dirty="0" smtClean="0"/>
              <a:t>A budget represents:</a:t>
            </a:r>
            <a:endParaRPr lang="en-US" sz="3600" dirty="0"/>
          </a:p>
          <a:p>
            <a:pPr lvl="1">
              <a:buFont typeface="Courier New" panose="02070309020205020404" pitchFamily="49" charset="0"/>
              <a:buChar char="o"/>
            </a:pPr>
            <a:r>
              <a:rPr lang="en-US" sz="3600" dirty="0" smtClean="0"/>
              <a:t> a </a:t>
            </a:r>
            <a:r>
              <a:rPr lang="en-US" sz="3600" dirty="0"/>
              <a:t>financial plan</a:t>
            </a:r>
          </a:p>
          <a:p>
            <a:pPr lvl="1">
              <a:buFont typeface="Courier New" panose="02070309020205020404" pitchFamily="49" charset="0"/>
              <a:buChar char="o"/>
            </a:pPr>
            <a:r>
              <a:rPr lang="en-US" sz="3600" dirty="0" smtClean="0"/>
              <a:t> an </a:t>
            </a:r>
            <a:r>
              <a:rPr lang="en-US" sz="3600" dirty="0"/>
              <a:t>expression of priorities</a:t>
            </a:r>
          </a:p>
          <a:p>
            <a:pPr lvl="1">
              <a:buFont typeface="Courier New" panose="02070309020205020404" pitchFamily="49" charset="0"/>
              <a:buChar char="o"/>
            </a:pPr>
            <a:r>
              <a:rPr lang="en-US" sz="3600" dirty="0" smtClean="0"/>
              <a:t> a </a:t>
            </a:r>
            <a:r>
              <a:rPr lang="en-US" sz="3600" dirty="0"/>
              <a:t>tool for accountability</a:t>
            </a:r>
          </a:p>
          <a:p>
            <a:pPr lvl="1">
              <a:buFont typeface="Courier New" panose="02070309020205020404" pitchFamily="49" charset="0"/>
              <a:buChar char="o"/>
            </a:pPr>
            <a:r>
              <a:rPr lang="en-US" sz="3600" dirty="0" smtClean="0"/>
              <a:t> a </a:t>
            </a:r>
            <a:r>
              <a:rPr lang="en-US" sz="3600" dirty="0"/>
              <a:t>communication device</a:t>
            </a:r>
          </a:p>
          <a:p>
            <a:endParaRPr lang="en-US" dirty="0"/>
          </a:p>
          <a:p>
            <a:endParaRPr lang="en-US" dirty="0"/>
          </a:p>
        </p:txBody>
      </p:sp>
      <p:sp>
        <p:nvSpPr>
          <p:cNvPr id="4" name="Title 1"/>
          <p:cNvSpPr txBox="1">
            <a:spLocks/>
          </p:cNvSpPr>
          <p:nvPr/>
        </p:nvSpPr>
        <p:spPr>
          <a:xfrm>
            <a:off x="0" y="0"/>
            <a:ext cx="9144000" cy="1143000"/>
          </a:xfrm>
          <a:prstGeom prst="rect">
            <a:avLst/>
          </a:prstGeom>
          <a:gradFill>
            <a:gsLst>
              <a:gs pos="0">
                <a:srgbClr val="DDDDDD"/>
              </a:gs>
              <a:gs pos="50000">
                <a:srgbClr val="EAEAEA"/>
              </a:gs>
              <a:gs pos="100000">
                <a:schemeClr val="accent1">
                  <a:tint val="23500"/>
                  <a:satMod val="160000"/>
                </a:schemeClr>
              </a:gs>
            </a:gsLst>
            <a:lin ang="5400000" scaled="0"/>
          </a:gra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t>Budget is a Plan</a:t>
            </a:r>
            <a:endParaRPr lang="en-US" b="1" dirty="0"/>
          </a:p>
        </p:txBody>
      </p:sp>
      <p:sp>
        <p:nvSpPr>
          <p:cNvPr id="5" name="Slide Number Placeholder 4"/>
          <p:cNvSpPr>
            <a:spLocks noGrp="1"/>
          </p:cNvSpPr>
          <p:nvPr>
            <p:ph type="sldNum" sz="quarter" idx="12"/>
          </p:nvPr>
        </p:nvSpPr>
        <p:spPr>
          <a:xfrm>
            <a:off x="6553200" y="6356350"/>
            <a:ext cx="2133600" cy="365125"/>
          </a:xfrm>
        </p:spPr>
        <p:txBody>
          <a:bodyPr/>
          <a:lstStyle/>
          <a:p>
            <a:fld id="{5F5C333F-6614-4B81-BC00-B3A933950F34}" type="slidenum">
              <a:rPr lang="en-US" smtClean="0"/>
              <a:pPr/>
              <a:t>5</a:t>
            </a:fld>
            <a:endParaRPr lang="en-US" dirty="0"/>
          </a:p>
        </p:txBody>
      </p:sp>
      <p:pic>
        <p:nvPicPr>
          <p:cNvPr id="5122" name="Picture 2" descr="C:\Users\Mary Sue Lobenstein\AppData\Local\Microsoft\Windows\Temporary Internet Files\Content.IE5\Y1U7LEZ2\MC900291984[1].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6519134" y="1981200"/>
            <a:ext cx="2375234"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3785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600200"/>
            <a:ext cx="7543800" cy="4724400"/>
          </a:xfrm>
        </p:spPr>
        <p:txBody>
          <a:bodyPr>
            <a:normAutofit/>
          </a:bodyPr>
          <a:lstStyle/>
          <a:p>
            <a:r>
              <a:rPr lang="en-US" dirty="0" smtClean="0"/>
              <a:t>Operating Budget versus Capital </a:t>
            </a:r>
            <a:r>
              <a:rPr lang="en-US" dirty="0"/>
              <a:t>B</a:t>
            </a:r>
            <a:r>
              <a:rPr lang="en-US" dirty="0" smtClean="0"/>
              <a:t>udget.</a:t>
            </a:r>
          </a:p>
          <a:p>
            <a:r>
              <a:rPr lang="en-US" dirty="0"/>
              <a:t>Cash basis or Accrual or Modified Accrual. </a:t>
            </a:r>
          </a:p>
          <a:p>
            <a:r>
              <a:rPr lang="en-US" dirty="0" smtClean="0"/>
              <a:t>We focus here on your Operating </a:t>
            </a:r>
            <a:r>
              <a:rPr lang="en-US" dirty="0"/>
              <a:t>B</a:t>
            </a:r>
            <a:r>
              <a:rPr lang="en-US" dirty="0" smtClean="0"/>
              <a:t>udget (because there’s little unique about human services Capital </a:t>
            </a:r>
            <a:r>
              <a:rPr lang="en-US" dirty="0"/>
              <a:t>B</a:t>
            </a:r>
            <a:r>
              <a:rPr lang="en-US" dirty="0" smtClean="0"/>
              <a:t>udget).</a:t>
            </a:r>
          </a:p>
          <a:p>
            <a:r>
              <a:rPr lang="en-US" dirty="0" smtClean="0"/>
              <a:t>At its simplest, the Operating Budget includes </a:t>
            </a:r>
            <a:r>
              <a:rPr lang="en-US" b="1" dirty="0" smtClean="0"/>
              <a:t>Projected </a:t>
            </a:r>
            <a:r>
              <a:rPr lang="en-US" b="1" dirty="0"/>
              <a:t>E</a:t>
            </a:r>
            <a:r>
              <a:rPr lang="en-US" b="1" dirty="0" smtClean="0"/>
              <a:t>xpenditures </a:t>
            </a:r>
            <a:r>
              <a:rPr lang="en-US" dirty="0" smtClean="0"/>
              <a:t>and </a:t>
            </a:r>
            <a:r>
              <a:rPr lang="en-US" b="1" dirty="0" smtClean="0"/>
              <a:t>Anticipated </a:t>
            </a:r>
            <a:r>
              <a:rPr lang="en-US" b="1" dirty="0"/>
              <a:t>R</a:t>
            </a:r>
            <a:r>
              <a:rPr lang="en-US" b="1" dirty="0" smtClean="0"/>
              <a:t>evenue</a:t>
            </a:r>
            <a:r>
              <a:rPr lang="en-US" dirty="0" smtClean="0"/>
              <a:t>.</a:t>
            </a:r>
          </a:p>
          <a:p>
            <a:endParaRPr lang="en-US" dirty="0" smtClean="0"/>
          </a:p>
          <a:p>
            <a:endParaRPr lang="en-US" dirty="0"/>
          </a:p>
          <a:p>
            <a:endParaRPr lang="en-US" dirty="0"/>
          </a:p>
          <a:p>
            <a:endParaRPr lang="en-US" dirty="0"/>
          </a:p>
        </p:txBody>
      </p:sp>
      <p:sp>
        <p:nvSpPr>
          <p:cNvPr id="5" name="Slide Number Placeholder 4"/>
          <p:cNvSpPr>
            <a:spLocks noGrp="1"/>
          </p:cNvSpPr>
          <p:nvPr>
            <p:ph type="sldNum" sz="quarter" idx="12"/>
          </p:nvPr>
        </p:nvSpPr>
        <p:spPr>
          <a:xfrm>
            <a:off x="6553200" y="6356350"/>
            <a:ext cx="2133600" cy="365125"/>
          </a:xfrm>
        </p:spPr>
        <p:txBody>
          <a:bodyPr/>
          <a:lstStyle/>
          <a:p>
            <a:fld id="{5F5C333F-6614-4B81-BC00-B3A933950F34}" type="slidenum">
              <a:rPr lang="en-US" smtClean="0"/>
              <a:pPr/>
              <a:t>6</a:t>
            </a:fld>
            <a:endParaRPr lang="en-US" dirty="0"/>
          </a:p>
        </p:txBody>
      </p:sp>
      <p:sp>
        <p:nvSpPr>
          <p:cNvPr id="6" name="Title 1"/>
          <p:cNvSpPr txBox="1">
            <a:spLocks/>
          </p:cNvSpPr>
          <p:nvPr/>
        </p:nvSpPr>
        <p:spPr>
          <a:xfrm>
            <a:off x="0" y="0"/>
            <a:ext cx="9144000" cy="1143000"/>
          </a:xfrm>
          <a:prstGeom prst="rect">
            <a:avLst/>
          </a:prstGeom>
          <a:gradFill>
            <a:gsLst>
              <a:gs pos="0">
                <a:srgbClr val="DDDDDD"/>
              </a:gs>
              <a:gs pos="50000">
                <a:srgbClr val="EAEAEA"/>
              </a:gs>
              <a:gs pos="100000">
                <a:schemeClr val="accent1">
                  <a:tint val="23500"/>
                  <a:satMod val="160000"/>
                </a:schemeClr>
              </a:gs>
            </a:gsLst>
            <a:lin ang="5400000" scaled="0"/>
          </a:gra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Operating Budget </a:t>
            </a:r>
          </a:p>
        </p:txBody>
      </p:sp>
    </p:spTree>
    <p:extLst>
      <p:ext uri="{BB962C8B-B14F-4D97-AF65-F5344CB8AC3E}">
        <p14:creationId xmlns:p14="http://schemas.microsoft.com/office/powerpoint/2010/main" val="3439067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905000"/>
            <a:ext cx="8229600" cy="4525963"/>
          </a:xfrm>
        </p:spPr>
        <p:txBody>
          <a:bodyPr>
            <a:normAutofit lnSpcReduction="10000"/>
          </a:bodyPr>
          <a:lstStyle/>
          <a:p>
            <a:pPr marL="0" indent="0">
              <a:buNone/>
            </a:pPr>
            <a:r>
              <a:rPr lang="en-US" sz="3600" b="1" dirty="0"/>
              <a:t>Anticipated </a:t>
            </a:r>
            <a:r>
              <a:rPr lang="en-US" sz="3600" b="1" dirty="0" smtClean="0"/>
              <a:t>Revenue</a:t>
            </a:r>
            <a:endParaRPr lang="en-US" sz="3600" b="1" dirty="0"/>
          </a:p>
          <a:p>
            <a:pPr lvl="0"/>
            <a:r>
              <a:rPr lang="en-US" dirty="0"/>
              <a:t>Property tax</a:t>
            </a:r>
          </a:p>
          <a:p>
            <a:pPr lvl="0"/>
            <a:r>
              <a:rPr lang="en-US" dirty="0"/>
              <a:t>Capped federal, state, and other grants</a:t>
            </a:r>
          </a:p>
          <a:p>
            <a:pPr lvl="0"/>
            <a:r>
              <a:rPr lang="en-US" dirty="0"/>
              <a:t>Uncapped federal and state revenue</a:t>
            </a:r>
          </a:p>
          <a:p>
            <a:pPr lvl="0"/>
            <a:r>
              <a:rPr lang="en-US" dirty="0"/>
              <a:t>Fees and </a:t>
            </a:r>
            <a:r>
              <a:rPr lang="en-US" dirty="0" smtClean="0"/>
              <a:t>recoveries</a:t>
            </a:r>
          </a:p>
          <a:p>
            <a:pPr lvl="0"/>
            <a:endParaRPr lang="en-US" dirty="0"/>
          </a:p>
          <a:p>
            <a:pPr lvl="0"/>
            <a:r>
              <a:rPr lang="en-US" dirty="0" smtClean="0"/>
              <a:t>Typically organized by major program area or by federal, state, other revenue (or both).</a:t>
            </a: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5F5C333F-6614-4B81-BC00-B3A933950F34}" type="slidenum">
              <a:rPr lang="en-US" smtClean="0"/>
              <a:pPr/>
              <a:t>7</a:t>
            </a:fld>
            <a:endParaRPr lang="en-US" dirty="0"/>
          </a:p>
        </p:txBody>
      </p:sp>
      <p:sp>
        <p:nvSpPr>
          <p:cNvPr id="5" name="Title 1"/>
          <p:cNvSpPr txBox="1">
            <a:spLocks/>
          </p:cNvSpPr>
          <p:nvPr/>
        </p:nvSpPr>
        <p:spPr>
          <a:xfrm>
            <a:off x="0" y="0"/>
            <a:ext cx="9144000" cy="1143000"/>
          </a:xfrm>
          <a:prstGeom prst="rect">
            <a:avLst/>
          </a:prstGeom>
          <a:gradFill>
            <a:gsLst>
              <a:gs pos="0">
                <a:srgbClr val="DDDDDD"/>
              </a:gs>
              <a:gs pos="50000">
                <a:srgbClr val="EAEAEA"/>
              </a:gs>
              <a:gs pos="100000">
                <a:schemeClr val="accent1">
                  <a:tint val="23500"/>
                  <a:satMod val="160000"/>
                </a:schemeClr>
              </a:gs>
            </a:gsLst>
            <a:lin ang="5400000" scaled="0"/>
          </a:gra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Operating </a:t>
            </a:r>
            <a:r>
              <a:rPr lang="en-US" b="1" dirty="0" smtClean="0"/>
              <a:t>Budget – Revenue </a:t>
            </a:r>
            <a:endParaRPr lang="en-US" b="1" dirty="0"/>
          </a:p>
        </p:txBody>
      </p:sp>
      <p:pic>
        <p:nvPicPr>
          <p:cNvPr id="3074" name="Picture 2" descr="C:\Users\Mary Sue Lobenstein\AppData\Local\Microsoft\Windows\Temporary Internet Files\Content.IE5\Y1U7LEZ2\MC900383244[1].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0" y="990600"/>
            <a:ext cx="2819400" cy="1923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5178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828800"/>
            <a:ext cx="8229600" cy="4525963"/>
          </a:xfrm>
        </p:spPr>
        <p:txBody>
          <a:bodyPr>
            <a:normAutofit fontScale="92500" lnSpcReduction="10000"/>
          </a:bodyPr>
          <a:lstStyle/>
          <a:p>
            <a:pPr marL="0" indent="0">
              <a:buNone/>
            </a:pPr>
            <a:r>
              <a:rPr lang="en-US" sz="3600" b="1" dirty="0" smtClean="0"/>
              <a:t>Projected Expenditures</a:t>
            </a:r>
            <a:endParaRPr lang="en-US" sz="3600" b="1" dirty="0"/>
          </a:p>
          <a:p>
            <a:r>
              <a:rPr lang="en-US" dirty="0" smtClean="0"/>
              <a:t>Services </a:t>
            </a:r>
            <a:r>
              <a:rPr lang="en-US" dirty="0"/>
              <a:t>purchased for clients</a:t>
            </a:r>
          </a:p>
          <a:p>
            <a:pPr lvl="0"/>
            <a:r>
              <a:rPr lang="en-US" dirty="0" smtClean="0"/>
              <a:t>Cash </a:t>
            </a:r>
            <a:r>
              <a:rPr lang="en-US" dirty="0"/>
              <a:t>or other assistance directed to </a:t>
            </a:r>
            <a:r>
              <a:rPr lang="en-US" dirty="0" smtClean="0"/>
              <a:t>clients</a:t>
            </a:r>
          </a:p>
          <a:p>
            <a:pPr lvl="0"/>
            <a:r>
              <a:rPr lang="en-US" dirty="0"/>
              <a:t>Direct staff costs</a:t>
            </a:r>
          </a:p>
          <a:p>
            <a:pPr lvl="0"/>
            <a:r>
              <a:rPr lang="en-US" dirty="0"/>
              <a:t>Indirect overhead costs (not useless - very important - but indirect)</a:t>
            </a:r>
          </a:p>
          <a:p>
            <a:pPr lvl="0"/>
            <a:endParaRPr lang="en-US" dirty="0"/>
          </a:p>
          <a:p>
            <a:pPr lvl="0"/>
            <a:r>
              <a:rPr lang="en-US" dirty="0" smtClean="0"/>
              <a:t>Typically organized by major program area or by object categories such as those above (or both).</a:t>
            </a: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5F5C333F-6614-4B81-BC00-B3A933950F34}" type="slidenum">
              <a:rPr lang="en-US" smtClean="0"/>
              <a:pPr/>
              <a:t>8</a:t>
            </a:fld>
            <a:endParaRPr lang="en-US" dirty="0"/>
          </a:p>
        </p:txBody>
      </p:sp>
      <p:sp>
        <p:nvSpPr>
          <p:cNvPr id="5" name="Title 1"/>
          <p:cNvSpPr txBox="1">
            <a:spLocks/>
          </p:cNvSpPr>
          <p:nvPr/>
        </p:nvSpPr>
        <p:spPr>
          <a:xfrm>
            <a:off x="0" y="0"/>
            <a:ext cx="9144000" cy="1143000"/>
          </a:xfrm>
          <a:prstGeom prst="rect">
            <a:avLst/>
          </a:prstGeom>
          <a:gradFill>
            <a:gsLst>
              <a:gs pos="0">
                <a:srgbClr val="DDDDDD"/>
              </a:gs>
              <a:gs pos="50000">
                <a:srgbClr val="EAEAEA"/>
              </a:gs>
              <a:gs pos="100000">
                <a:schemeClr val="accent1">
                  <a:tint val="23500"/>
                  <a:satMod val="160000"/>
                </a:schemeClr>
              </a:gs>
            </a:gsLst>
            <a:lin ang="5400000" scaled="0"/>
          </a:gra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Operating </a:t>
            </a:r>
            <a:r>
              <a:rPr lang="en-US" b="1" dirty="0" smtClean="0"/>
              <a:t>Budget – Expenditures </a:t>
            </a:r>
            <a:endParaRPr lang="en-US" b="1" dirty="0"/>
          </a:p>
        </p:txBody>
      </p:sp>
      <p:pic>
        <p:nvPicPr>
          <p:cNvPr id="4099" name="Picture 3" descr="C:\Users\Mary Sue Lobenstein\AppData\Local\Microsoft\Windows\Temporary Internet Files\Content.IE5\NAGQV8OH\MC900440391[1].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34200" y="914400"/>
            <a:ext cx="1981200"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4353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371600"/>
            <a:ext cx="7924800" cy="4800600"/>
          </a:xfrm>
        </p:spPr>
        <p:txBody>
          <a:bodyPr>
            <a:normAutofit lnSpcReduction="10000"/>
          </a:bodyPr>
          <a:lstStyle/>
          <a:p>
            <a:r>
              <a:rPr lang="en-US" dirty="0"/>
              <a:t>Your Board </a:t>
            </a:r>
            <a:r>
              <a:rPr lang="en-US" dirty="0" smtClean="0"/>
              <a:t>will be interested in </a:t>
            </a:r>
            <a:r>
              <a:rPr lang="en-US" dirty="0"/>
              <a:t>everything, but </a:t>
            </a:r>
            <a:r>
              <a:rPr lang="en-US" dirty="0" smtClean="0"/>
              <a:t>they will particularly care about the </a:t>
            </a:r>
            <a:r>
              <a:rPr lang="en-US" dirty="0"/>
              <a:t>county property tax funds </a:t>
            </a:r>
            <a:r>
              <a:rPr lang="en-US" dirty="0" smtClean="0"/>
              <a:t>in your budget.</a:t>
            </a:r>
            <a:endParaRPr lang="en-US" dirty="0"/>
          </a:p>
          <a:p>
            <a:r>
              <a:rPr lang="en-US" dirty="0" smtClean="0"/>
              <a:t>Most </a:t>
            </a:r>
            <a:r>
              <a:rPr lang="en-US" dirty="0"/>
              <a:t>of us have to project expenditures and revenue separately, then go back and adjust expenditures down </a:t>
            </a:r>
            <a:r>
              <a:rPr lang="en-US" dirty="0" smtClean="0"/>
              <a:t>(or more rarely revenue up) to </a:t>
            </a:r>
            <a:r>
              <a:rPr lang="en-US" dirty="0"/>
              <a:t>meet the revenue that can be realistically </a:t>
            </a:r>
            <a:r>
              <a:rPr lang="en-US" dirty="0" smtClean="0"/>
              <a:t>expected.</a:t>
            </a:r>
            <a:endParaRPr lang="en-US" dirty="0"/>
          </a:p>
          <a:p>
            <a:r>
              <a:rPr lang="en-US" dirty="0"/>
              <a:t>The difference is your change in fund balance </a:t>
            </a:r>
            <a:r>
              <a:rPr lang="en-US" dirty="0" smtClean="0"/>
              <a:t>–  </a:t>
            </a:r>
            <a:r>
              <a:rPr lang="en-US" dirty="0"/>
              <a:t>up, down, or </a:t>
            </a:r>
            <a:r>
              <a:rPr lang="en-US" dirty="0" smtClean="0"/>
              <a:t>neutral.</a:t>
            </a: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5F5C333F-6614-4B81-BC00-B3A933950F34}" type="slidenum">
              <a:rPr lang="en-US" smtClean="0"/>
              <a:pPr/>
              <a:t>9</a:t>
            </a:fld>
            <a:endParaRPr lang="en-US" dirty="0"/>
          </a:p>
        </p:txBody>
      </p:sp>
      <p:sp>
        <p:nvSpPr>
          <p:cNvPr id="5" name="Title 1"/>
          <p:cNvSpPr txBox="1">
            <a:spLocks/>
          </p:cNvSpPr>
          <p:nvPr/>
        </p:nvSpPr>
        <p:spPr>
          <a:xfrm>
            <a:off x="0" y="0"/>
            <a:ext cx="9144000" cy="1143000"/>
          </a:xfrm>
          <a:prstGeom prst="rect">
            <a:avLst/>
          </a:prstGeom>
          <a:gradFill>
            <a:gsLst>
              <a:gs pos="0">
                <a:srgbClr val="DDDDDD"/>
              </a:gs>
              <a:gs pos="50000">
                <a:srgbClr val="EAEAEA"/>
              </a:gs>
              <a:gs pos="100000">
                <a:schemeClr val="accent1">
                  <a:tint val="23500"/>
                  <a:satMod val="160000"/>
                </a:schemeClr>
              </a:gs>
            </a:gsLst>
            <a:lin ang="5400000" scaled="0"/>
          </a:gra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Operating </a:t>
            </a:r>
            <a:r>
              <a:rPr lang="en-US" b="1" dirty="0" smtClean="0"/>
              <a:t>Budget – Process </a:t>
            </a:r>
            <a:endParaRPr lang="en-US" b="1" dirty="0"/>
          </a:p>
        </p:txBody>
      </p:sp>
      <p:pic>
        <p:nvPicPr>
          <p:cNvPr id="6" name="Picture 2" descr="C:\Users\Mary Sue Lobenstein\AppData\Local\Microsoft\Windows\Temporary Internet Files\Content.IE5\D1ES1FFS\MC900030056[1].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6934200" y="4191000"/>
            <a:ext cx="2089061"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3851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10113</TotalTime>
  <Words>2167</Words>
  <Application>Microsoft Office PowerPoint</Application>
  <PresentationFormat>On-screen Show (4:3)</PresentationFormat>
  <Paragraphs>238</Paragraphs>
  <Slides>41</Slides>
  <Notes>0</Notes>
  <HiddenSlides>0</HiddenSlides>
  <MMClips>0</MMClip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Office Theme</vt:lpstr>
      <vt:lpstr>15_Office Theme</vt:lpstr>
      <vt:lpstr>Introduction to Human Service Finance for Minnesota County Directors</vt:lpstr>
      <vt:lpstr>Introduction to Human Service Finance for Minnesota County Directors</vt:lpstr>
      <vt:lpstr>Introduction to Human Service Finance for Minnesota County Directors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Introduction to Human Service Finance for Minnesota County Directors</vt:lpstr>
      <vt:lpstr>End of Video 6</vt:lpstr>
    </vt:vector>
  </TitlesOfParts>
  <Company>MN Dept of Human Services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Over-all Title</dc:title>
  <dc:creator>Sellen, John</dc:creator>
  <cp:lastModifiedBy>Becky Pizinger</cp:lastModifiedBy>
  <cp:revision>135</cp:revision>
  <dcterms:created xsi:type="dcterms:W3CDTF">2013-11-05T20:41:08Z</dcterms:created>
  <dcterms:modified xsi:type="dcterms:W3CDTF">2014-02-04T16:35:06Z</dcterms:modified>
</cp:coreProperties>
</file>